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869" r:id="rId1"/>
  </p:sldMasterIdLst>
  <p:notesMasterIdLst>
    <p:notesMasterId r:id="rId27"/>
  </p:notesMasterIdLst>
  <p:sldIdLst>
    <p:sldId id="256" r:id="rId2"/>
    <p:sldId id="368" r:id="rId3"/>
    <p:sldId id="275" r:id="rId4"/>
    <p:sldId id="339" r:id="rId5"/>
    <p:sldId id="369" r:id="rId6"/>
    <p:sldId id="273" r:id="rId7"/>
    <p:sldId id="350" r:id="rId8"/>
    <p:sldId id="347" r:id="rId9"/>
    <p:sldId id="353" r:id="rId10"/>
    <p:sldId id="352" r:id="rId11"/>
    <p:sldId id="351" r:id="rId12"/>
    <p:sldId id="358" r:id="rId13"/>
    <p:sldId id="344" r:id="rId14"/>
    <p:sldId id="341" r:id="rId15"/>
    <p:sldId id="342" r:id="rId16"/>
    <p:sldId id="356" r:id="rId17"/>
    <p:sldId id="346" r:id="rId18"/>
    <p:sldId id="343" r:id="rId19"/>
    <p:sldId id="355" r:id="rId20"/>
    <p:sldId id="357" r:id="rId21"/>
    <p:sldId id="283" r:id="rId22"/>
    <p:sldId id="269" r:id="rId23"/>
    <p:sldId id="278" r:id="rId24"/>
    <p:sldId id="367" r:id="rId25"/>
    <p:sldId id="276" r:id="rId26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24FF1E5E-5EAE-40D3-8448-9CF51EE68762}">
          <p14:sldIdLst>
            <p14:sldId id="256"/>
            <p14:sldId id="368"/>
            <p14:sldId id="275"/>
            <p14:sldId id="339"/>
            <p14:sldId id="369"/>
            <p14:sldId id="273"/>
            <p14:sldId id="350"/>
            <p14:sldId id="347"/>
            <p14:sldId id="353"/>
            <p14:sldId id="352"/>
            <p14:sldId id="351"/>
            <p14:sldId id="358"/>
          </p14:sldIdLst>
        </p14:section>
        <p14:section name="Раздел без заголовка" id="{AC1AE1C7-7ED8-4321-84B2-8491E1B92269}">
          <p14:sldIdLst>
            <p14:sldId id="344"/>
            <p14:sldId id="341"/>
            <p14:sldId id="342"/>
            <p14:sldId id="356"/>
            <p14:sldId id="346"/>
            <p14:sldId id="343"/>
            <p14:sldId id="355"/>
            <p14:sldId id="357"/>
            <p14:sldId id="283"/>
            <p14:sldId id="269"/>
            <p14:sldId id="278"/>
            <p14:sldId id="367"/>
            <p14:sldId id="27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63" autoAdjust="0"/>
    <p:restoredTop sz="94660"/>
  </p:normalViewPr>
  <p:slideViewPr>
    <p:cSldViewPr>
      <p:cViewPr varScale="1">
        <p:scale>
          <a:sx n="102" d="100"/>
          <a:sy n="102" d="100"/>
        </p:scale>
        <p:origin x="42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6" d="100"/>
          <a:sy n="76" d="100"/>
        </p:scale>
        <p:origin x="-2166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57548395005919E-2"/>
          <c:y val="2.926341851721951E-2"/>
          <c:w val="0.8912096452884547"/>
          <c:h val="0.820894373691423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Отчетный год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Лист1!$A$2:$A$15</c:f>
              <c:numCache>
                <c:formatCode>General</c:formatCode>
                <c:ptCount val="1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 formatCode="m/d/yyyy">
                  <c:v>44864</c:v>
                </c:pt>
              </c:numCache>
            </c:numRef>
          </c:cat>
          <c:val>
            <c:numRef>
              <c:f>Лист1!$B$2:$B$15</c:f>
              <c:numCache>
                <c:formatCode>0.0</c:formatCode>
                <c:ptCount val="14"/>
                <c:pt idx="0">
                  <c:v>82</c:v>
                </c:pt>
                <c:pt idx="1">
                  <c:v>78</c:v>
                </c:pt>
                <c:pt idx="2">
                  <c:v>77</c:v>
                </c:pt>
                <c:pt idx="3">
                  <c:v>76</c:v>
                </c:pt>
                <c:pt idx="4">
                  <c:v>71</c:v>
                </c:pt>
                <c:pt idx="5">
                  <c:v>62</c:v>
                </c:pt>
                <c:pt idx="6">
                  <c:v>57</c:v>
                </c:pt>
                <c:pt idx="7">
                  <c:v>64</c:v>
                </c:pt>
                <c:pt idx="8">
                  <c:v>77</c:v>
                </c:pt>
                <c:pt idx="9">
                  <c:v>75</c:v>
                </c:pt>
                <c:pt idx="10">
                  <c:v>75</c:v>
                </c:pt>
                <c:pt idx="11">
                  <c:v>71</c:v>
                </c:pt>
                <c:pt idx="12">
                  <c:v>71</c:v>
                </c:pt>
                <c:pt idx="13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03-4430-BF2D-AB104EB31F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27"/>
        <c:axId val="219031592"/>
        <c:axId val="219030280"/>
      </c:barChart>
      <c:catAx>
        <c:axId val="219031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9030280"/>
        <c:crosses val="autoZero"/>
        <c:auto val="1"/>
        <c:lblAlgn val="ctr"/>
        <c:lblOffset val="100"/>
        <c:noMultiLvlLbl val="0"/>
      </c:catAx>
      <c:valAx>
        <c:axId val="219030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600" dirty="0"/>
                  <a:t>Обследовано,</a:t>
                </a:r>
                <a:r>
                  <a:rPr lang="ru-RU" sz="1600" baseline="0" dirty="0"/>
                  <a:t> %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0.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90315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38790110485808083"/>
          <c:y val="0.94178700589167064"/>
          <c:w val="0.13066168340658013"/>
          <c:h val="4.812280117024034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Н00-Р59 Болезни глаза и его придатков</c:v>
                </c:pt>
              </c:strCache>
            </c:strRef>
          </c:tx>
          <c:spPr>
            <a:ln w="38100" cap="flat" cmpd="dbl" algn="ctr">
              <a:solidFill>
                <a:schemeClr val="accent1"/>
              </a:solidFill>
              <a:miter lim="800000"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 formatCode="m/d/yyyy">
                  <c:v>44864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454</c:v>
                </c:pt>
                <c:pt idx="1">
                  <c:v>359</c:v>
                </c:pt>
                <c:pt idx="2">
                  <c:v>337</c:v>
                </c:pt>
                <c:pt idx="3">
                  <c:v>173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2E1-4D71-9EDB-20DCCA8A3D7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I00-I99 БСК</c:v>
                </c:pt>
              </c:strCache>
            </c:strRef>
          </c:tx>
          <c:spPr>
            <a:ln w="38100" cap="flat" cmpd="dbl" algn="ctr">
              <a:solidFill>
                <a:schemeClr val="accent2"/>
              </a:solidFill>
              <a:miter lim="800000"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 formatCode="m/d/yyyy">
                  <c:v>44864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1128</c:v>
                </c:pt>
                <c:pt idx="1">
                  <c:v>823</c:v>
                </c:pt>
                <c:pt idx="2">
                  <c:v>815</c:v>
                </c:pt>
                <c:pt idx="3">
                  <c:v>463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2E1-4D71-9EDB-20DCCA8A3D7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J00-J99 Болезни органов дыхания</c:v>
                </c:pt>
              </c:strCache>
            </c:strRef>
          </c:tx>
          <c:spPr>
            <a:ln w="38100" cap="flat" cmpd="dbl" algn="ctr">
              <a:solidFill>
                <a:schemeClr val="accent3"/>
              </a:solidFill>
              <a:miter lim="800000"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 formatCode="m/d/yyyy">
                  <c:v>44864</c:v>
                </c:pt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387</c:v>
                </c:pt>
                <c:pt idx="1">
                  <c:v>420</c:v>
                </c:pt>
                <c:pt idx="2">
                  <c:v>387</c:v>
                </c:pt>
                <c:pt idx="3">
                  <c:v>208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82E1-4D71-9EDB-20DCCA8A3D74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К00-К93 Болезни органов пищеварения</c:v>
                </c:pt>
              </c:strCache>
            </c:strRef>
          </c:tx>
          <c:spPr>
            <a:ln w="38100" cap="flat" cmpd="dbl" algn="ctr">
              <a:solidFill>
                <a:schemeClr val="accent4"/>
              </a:solidFill>
              <a:miter lim="800000"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 formatCode="m/d/yyyy">
                  <c:v>44864</c:v>
                </c:pt>
              </c:numCache>
            </c:numRef>
          </c:cat>
          <c:val>
            <c:numRef>
              <c:f>Лист1!$E$2:$E$5</c:f>
              <c:numCache>
                <c:formatCode>General</c:formatCode>
                <c:ptCount val="4"/>
                <c:pt idx="0">
                  <c:v>489</c:v>
                </c:pt>
                <c:pt idx="1">
                  <c:v>403</c:v>
                </c:pt>
                <c:pt idx="2">
                  <c:v>384</c:v>
                </c:pt>
                <c:pt idx="3">
                  <c:v>187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82E1-4D71-9EDB-20DCCA8A3D74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М00-М99 Болезни костно-мышечной системы</c:v>
                </c:pt>
              </c:strCache>
            </c:strRef>
          </c:tx>
          <c:spPr>
            <a:ln w="38100" cap="flat" cmpd="dbl" algn="ctr">
              <a:solidFill>
                <a:schemeClr val="accent5"/>
              </a:solidFill>
              <a:miter lim="800000"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 formatCode="m/d/yyyy">
                  <c:v>44864</c:v>
                </c:pt>
              </c:numCache>
            </c:numRef>
          </c:cat>
          <c:val>
            <c:numRef>
              <c:f>Лист1!$F$2:$F$5</c:f>
              <c:numCache>
                <c:formatCode>General</c:formatCode>
                <c:ptCount val="4"/>
                <c:pt idx="0">
                  <c:v>458</c:v>
                </c:pt>
                <c:pt idx="1">
                  <c:v>363</c:v>
                </c:pt>
                <c:pt idx="2">
                  <c:v>335</c:v>
                </c:pt>
                <c:pt idx="3">
                  <c:v>198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82E1-4D71-9EDB-20DCCA8A3D74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N00-N99 Болезни моче-половой системы</c:v>
                </c:pt>
              </c:strCache>
            </c:strRef>
          </c:tx>
          <c:spPr>
            <a:ln w="38100" cap="flat" cmpd="dbl" algn="ctr">
              <a:solidFill>
                <a:schemeClr val="accent6"/>
              </a:solidFill>
              <a:miter lim="800000"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 formatCode="m/d/yyyy">
                  <c:v>44864</c:v>
                </c:pt>
              </c:numCache>
            </c:numRef>
          </c:cat>
          <c:val>
            <c:numRef>
              <c:f>Лист1!$G$2:$G$5</c:f>
              <c:numCache>
                <c:formatCode>General</c:formatCode>
                <c:ptCount val="4"/>
                <c:pt idx="0">
                  <c:v>285</c:v>
                </c:pt>
                <c:pt idx="1">
                  <c:v>172</c:v>
                </c:pt>
                <c:pt idx="2">
                  <c:v>188</c:v>
                </c:pt>
                <c:pt idx="3">
                  <c:v>114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82E1-4D71-9EDB-20DCCA8A3D7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613521976"/>
        <c:axId val="613518368"/>
      </c:lineChart>
      <c:catAx>
        <c:axId val="6135219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  <a:alpha val="32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3175" cap="flat" cmpd="sng" algn="ctr">
            <a:solidFill>
              <a:schemeClr val="tx1">
                <a:lumMod val="15000"/>
                <a:lumOff val="85000"/>
              </a:schemeClr>
            </a:solidFill>
            <a:round/>
            <a:tailEnd type="none" w="med" len="lg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13518368"/>
        <c:crosses val="autoZero"/>
        <c:auto val="1"/>
        <c:lblAlgn val="ctr"/>
        <c:lblOffset val="100"/>
        <c:noMultiLvlLbl val="0"/>
      </c:catAx>
      <c:valAx>
        <c:axId val="6135183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  <a:alpha val="32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3175" cap="flat" cmpd="sng" algn="ctr">
            <a:solidFill>
              <a:schemeClr val="tx1">
                <a:lumMod val="15000"/>
                <a:lumOff val="85000"/>
              </a:schemeClr>
            </a:solidFill>
            <a:round/>
            <a:tailEnd type="none" w="med" len="lg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13521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3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3175" cap="flat" cmpd="sng" algn="ctr">
        <a:solidFill>
          <a:schemeClr val="tx1">
            <a:lumMod val="15000"/>
            <a:lumOff val="85000"/>
          </a:schemeClr>
        </a:solidFill>
        <a:round/>
        <a:tailEnd type="none" w="med" len="lg"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38100" cap="flat" cmpd="dbl" algn="ctr">
        <a:solidFill>
          <a:schemeClr val="phClr"/>
        </a:solidFill>
        <a:miter lim="800000"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 cap="flat" cmpd="sng" algn="ctr">
        <a:solidFill>
          <a:schemeClr val="lt1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tx1"/>
    </cs:fontRef>
    <cs:spPr>
      <a:ln w="9525">
        <a:solidFill>
          <a:schemeClr val="tx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  <a:alpha val="32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tx1">
            <a:lumMod val="5000"/>
            <a:lumOff val="95000"/>
            <a:alpha val="32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tx1"/>
        </a:solidFill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/>
    </cs:fontRef>
    <cs:spPr>
      <a:ln w="3175" cap="flat" cmpd="sng" algn="ctr">
        <a:solidFill>
          <a:schemeClr val="tx1">
            <a:lumMod val="15000"/>
            <a:lumOff val="85000"/>
          </a:schemeClr>
        </a:solidFill>
        <a:round/>
        <a:tailEnd type="none" w="med" len="lg"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>
        <a:solidFill>
          <a:schemeClr val="tx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2700" cap="rnd"/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3175" cap="flat" cmpd="sng" algn="ctr">
        <a:solidFill>
          <a:schemeClr val="tx1">
            <a:lumMod val="15000"/>
            <a:lumOff val="85000"/>
          </a:schemeClr>
        </a:solidFill>
        <a:round/>
        <a:tailEnd type="none" w="med" len="lg"/>
      </a:ln>
    </cs:spPr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412"/>
          </a:xfrm>
          <a:prstGeom prst="rect">
            <a:avLst/>
          </a:prstGeom>
        </p:spPr>
        <p:txBody>
          <a:bodyPr vert="horz" lIns="92117" tIns="46058" rIns="92117" bIns="46058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412"/>
          </a:xfrm>
          <a:prstGeom prst="rect">
            <a:avLst/>
          </a:prstGeom>
        </p:spPr>
        <p:txBody>
          <a:bodyPr vert="horz" lIns="92117" tIns="46058" rIns="92117" bIns="46058" rtlCol="0"/>
          <a:lstStyle>
            <a:lvl1pPr algn="r">
              <a:defRPr sz="1200"/>
            </a:lvl1pPr>
          </a:lstStyle>
          <a:p>
            <a:fld id="{F58961B4-89ED-4547-A7B0-6AB73410C9F0}" type="datetimeFigureOut">
              <a:rPr lang="ru-RU" smtClean="0"/>
              <a:pPr/>
              <a:t>28.11.2022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17" tIns="46058" rIns="92117" bIns="46058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1"/>
          </a:xfrm>
          <a:prstGeom prst="rect">
            <a:avLst/>
          </a:prstGeom>
        </p:spPr>
        <p:txBody>
          <a:bodyPr vert="horz" lIns="92117" tIns="46058" rIns="92117" bIns="4605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0"/>
            <a:ext cx="2945660" cy="496412"/>
          </a:xfrm>
          <a:prstGeom prst="rect">
            <a:avLst/>
          </a:prstGeom>
        </p:spPr>
        <p:txBody>
          <a:bodyPr vert="horz" lIns="92117" tIns="46058" rIns="92117" bIns="46058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2" y="9430090"/>
            <a:ext cx="2945660" cy="496412"/>
          </a:xfrm>
          <a:prstGeom prst="rect">
            <a:avLst/>
          </a:prstGeom>
        </p:spPr>
        <p:txBody>
          <a:bodyPr vert="horz" lIns="92117" tIns="46058" rIns="92117" bIns="46058" rtlCol="0" anchor="b"/>
          <a:lstStyle>
            <a:lvl1pPr algn="r">
              <a:defRPr sz="1200"/>
            </a:lvl1pPr>
          </a:lstStyle>
          <a:p>
            <a:fld id="{2D9B7A08-00F4-46FE-9967-F7EAE1AFE33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4690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9B7A08-00F4-46FE-9967-F7EAE1AFE337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3901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308EF1-06D5-4D73-AA9F-97A5A7FA44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8B952CF-ABD1-41AC-952A-3001C5E201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862D471-649C-4DFE-A765-AFBC1650F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28.11.2022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D84C96F-4B26-4958-96AC-04FD1BEF1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03217C3-AA4E-4FD7-9617-2E35189B7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8569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825DB3-8042-4BA0-A372-DA47A0D07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0423335-4677-47C3-BBCF-5FDA3A2E77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2A6AC61-0D4A-4A4C-B5F8-FD8218F12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28.11.2022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7963E43-9A1F-49F3-8355-B6958DC11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53D6829-A8FB-4303-8DEF-D976F49CA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667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0B17F83-9C25-45D1-858B-AA09F4CAEB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ED573E5-5CF2-42F6-9164-123BE2B381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8471383-BBA2-4835-A9E0-950764479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28.11.2022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84885FC-8928-48D5-B08B-870B7BB3B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053ECB5-9AAD-43C4-BAC7-D4F223A58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7853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E47604-4970-43C6-AD79-15DC4F29A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C2FCBF0-705E-48DE-8A65-B53D01338C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555458A-139B-4C6A-AA57-044E47570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28.11.2022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565B1C-0ECB-4CAD-B38B-8C7AA6713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A02D03B-D4D2-44F7-BB67-0B7E0AFB2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3514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B52EC3-71C3-4199-9AC0-BF1B5D751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7DE6F84-1629-4E8C-9424-CF1FA338BB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C8257EB-3C35-49E0-8615-19BB97501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28.11.2022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0841374-2051-481C-B2BD-569884D96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33A3E9B-83F4-4DE4-9A97-4930CF137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0132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BC2A8C-7880-4651-9F0A-363B71E0C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2B76C0-BEEC-4CCB-9DA0-772EC93CFA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AD8AA93-46E1-4FDB-BF61-0E055957A3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8606BE1-9487-48C9-89F9-6C5B204F4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28.11.2022</a:t>
            </a:fld>
            <a:endParaRPr lang="ru-RU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D7127F9-E665-4B26-8CF0-A9194A22D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3CD1B7B-AE77-4B08-AA10-331430679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8786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E8CF54-8834-4BCB-84E3-CF7F692A2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1BFA5A8-39CE-4571-8490-37A173EFD8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F350671-FBAD-4381-882B-E957DCB8F6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0CA851A-0C04-4D3D-B63E-EDA048D0EE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EC3D547-B343-4FFB-89BA-F2551CEF63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6CBB70F-83E4-4DF7-84A9-853E2BA4A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28.11.2022</a:t>
            </a:fld>
            <a:endParaRPr lang="ru-RU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CDDB54C-C07E-412C-840B-05A145037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3BDB1A1-B492-43E1-9CD6-CAF4B4B1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8904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250C77-CCED-4C89-8219-2F744451B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E6C2140-FBED-47CA-9582-A2892399A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28.11.2022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C62EF5A-5E51-4614-854D-6B2F417C1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0178F8E-AD01-439C-BC7A-21D434580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7897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3ADEEDA-BC6E-4042-A1D9-031849449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28.11.2022</a:t>
            </a:fld>
            <a:endParaRPr lang="ru-RU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8051881-F910-4FFF-AA46-8BB993D84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077B799-FC4B-4DDB-9371-4AF5144E0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4552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602EFA-AA26-47FE-BDEF-33F9CB11A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378C946-3CC5-4E96-B06E-D7C0DA02E0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5F1EA8D-A77C-4077-A241-40B1140317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BB223B4-CE8A-469D-A313-C6404F1DA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28.11.2022</a:t>
            </a:fld>
            <a:endParaRPr lang="ru-RU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E990D00-998C-4435-8684-9C7F85CC9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D2D2C4-ECF5-4BF0-B6A7-D6972388C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4542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4E08F7-834D-4607-994C-D9B21D58F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0C81136-B3A3-4F31-A9B8-2184A9D183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7CBAD46-D527-448A-9029-3A918D629B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1DEC004-5BE1-48CB-B7BA-5374C13B2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28.11.2022</a:t>
            </a:fld>
            <a:endParaRPr lang="ru-RU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D00BB63-50DF-4F01-B6D6-F58626F80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179C108-5D2D-41C9-AF06-07F4D5EF7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0086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D16B21-5154-486D-BB82-E7BEEE7AD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BEBBA19-36C1-4FA2-9EA1-C368A619A5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2EC1D93-0759-4D3B-A7C4-C884F56DFE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28.11.2022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84BC5FE-B639-42E4-8D08-EC3B6B83D5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25960F0-A454-408B-AEB1-C1948D8BBC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1559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452264"/>
            <a:ext cx="8352928" cy="3600400"/>
          </a:xfrm>
          <a:ln>
            <a:noFill/>
          </a:ln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>
                <a:ln w="5000" cmpd="sng">
                  <a:solidFill>
                    <a:sysClr val="windowText" lastClr="000000"/>
                  </a:solidFill>
                  <a:prstDash val="solid"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ВЕДЕНИЕ РЕГИОНАЛЬНОГО СЕГМЕНТА НАЦИОНАЛЬНОГО РАДИАЦИОННО-ЭПИДЕМИОЛОГИЧЕСКОГО РЕГИСТРА (НРЭР) </a:t>
            </a:r>
            <a:br>
              <a:rPr lang="ru-RU" sz="2800" b="1" dirty="0">
                <a:ln w="5000" cmpd="sng">
                  <a:solidFill>
                    <a:sysClr val="windowText" lastClr="000000"/>
                  </a:solidFill>
                  <a:prstDash val="solid"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n w="5000" cmpd="sng">
                  <a:solidFill>
                    <a:sysClr val="windowText" lastClr="000000"/>
                  </a:solidFill>
                  <a:prstDash val="solid"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 Республике Коми</a:t>
            </a:r>
            <a:br>
              <a:rPr lang="ru-RU" sz="2800" b="1" dirty="0">
                <a:ln w="5000" cmpd="sng">
                  <a:solidFill>
                    <a:sysClr val="windowText" lastClr="000000"/>
                  </a:solidFill>
                  <a:prstDash val="solid"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n w="5000" cmpd="sng">
                  <a:solidFill>
                    <a:sysClr val="windowText" lastClr="000000"/>
                  </a:solidFill>
                  <a:prstDash val="solid"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2022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79712" y="5085184"/>
            <a:ext cx="6768752" cy="744488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Лукина Надежда Витальевна, врач – статистик ОМС ГБУЗ РК «РМИАЦ»</a:t>
            </a:r>
          </a:p>
        </p:txBody>
      </p:sp>
    </p:spTree>
    <p:extLst>
      <p:ext uri="{BB962C8B-B14F-4D97-AF65-F5344CB8AC3E}">
        <p14:creationId xmlns:p14="http://schemas.microsoft.com/office/powerpoint/2010/main" val="17640149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6" y="260648"/>
            <a:ext cx="8610160" cy="576064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/>
              <a:t/>
            </a:r>
            <a:br>
              <a:rPr lang="en-US" sz="2400" b="1" dirty="0"/>
            </a:br>
            <a:r>
              <a:rPr lang="ru-RU" sz="1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ОХВАТ НАБЛЮДЕНИЕМ, ЛИЦ ЗАРЕГИСТРИРОВАННЫХ В НРЭР ПО РЕСПУБЛИКЕ КОМИ 2009-2022 гг.</a:t>
            </a:r>
            <a:br>
              <a:rPr lang="ru-RU" sz="1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F87C5E40-4691-4448-A21A-ECAEC6412A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3852220"/>
              </p:ext>
            </p:extLst>
          </p:nvPr>
        </p:nvGraphicFramePr>
        <p:xfrm>
          <a:off x="323528" y="836712"/>
          <a:ext cx="8610160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963789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610160" cy="490066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ОХВАТ НАБЛЮДЕНИЕМ, ЛИЦ ЗАРЕГИСТРИРОВАННЫХ В НРЭР ПО РЕСПУБЛИКЕ КОМИ 2019-2022 гг.</a:t>
            </a:r>
            <a:br>
              <a:rPr lang="ru-RU" sz="1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b="1" dirty="0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B877A8D9-42E8-4D35-AA3C-0E7F4F4757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2686969"/>
              </p:ext>
            </p:extLst>
          </p:nvPr>
        </p:nvGraphicFramePr>
        <p:xfrm>
          <a:off x="628650" y="836712"/>
          <a:ext cx="8305038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96FBF9F1-F257-4F4E-964D-0424105A475B}"/>
              </a:ext>
            </a:extLst>
          </p:cNvPr>
          <p:cNvSpPr txBox="1"/>
          <p:nvPr/>
        </p:nvSpPr>
        <p:spPr>
          <a:xfrm>
            <a:off x="155135" y="2060848"/>
            <a:ext cx="461665" cy="212017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dirty="0"/>
              <a:t>Число больных</a:t>
            </a:r>
          </a:p>
        </p:txBody>
      </p:sp>
    </p:spTree>
    <p:extLst>
      <p:ext uri="{BB962C8B-B14F-4D97-AF65-F5344CB8AC3E}">
        <p14:creationId xmlns:p14="http://schemas.microsoft.com/office/powerpoint/2010/main" val="5903749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88669"/>
            <a:ext cx="7498080" cy="92211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ОХВАТ НАБЛЮДЕНИЕМ ПО ГОДАМ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2022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5789779"/>
              </p:ext>
            </p:extLst>
          </p:nvPr>
        </p:nvGraphicFramePr>
        <p:xfrm>
          <a:off x="395536" y="1196752"/>
          <a:ext cx="8424936" cy="54846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51487">
                  <a:extLst>
                    <a:ext uri="{9D8B030D-6E8A-4147-A177-3AD203B41FA5}">
                      <a16:colId xmlns:a16="http://schemas.microsoft.com/office/drawing/2014/main" val="3150092479"/>
                    </a:ext>
                  </a:extLst>
                </a:gridCol>
                <a:gridCol w="1368534">
                  <a:extLst>
                    <a:ext uri="{9D8B030D-6E8A-4147-A177-3AD203B41FA5}">
                      <a16:colId xmlns:a16="http://schemas.microsoft.com/office/drawing/2014/main" val="873274691"/>
                    </a:ext>
                  </a:extLst>
                </a:gridCol>
                <a:gridCol w="1368534">
                  <a:extLst>
                    <a:ext uri="{9D8B030D-6E8A-4147-A177-3AD203B41FA5}">
                      <a16:colId xmlns:a16="http://schemas.microsoft.com/office/drawing/2014/main" val="1877425221"/>
                    </a:ext>
                  </a:extLst>
                </a:gridCol>
                <a:gridCol w="1367847">
                  <a:extLst>
                    <a:ext uri="{9D8B030D-6E8A-4147-A177-3AD203B41FA5}">
                      <a16:colId xmlns:a16="http://schemas.microsoft.com/office/drawing/2014/main" val="366000214"/>
                    </a:ext>
                  </a:extLst>
                </a:gridCol>
                <a:gridCol w="1368534">
                  <a:extLst>
                    <a:ext uri="{9D8B030D-6E8A-4147-A177-3AD203B41FA5}">
                      <a16:colId xmlns:a16="http://schemas.microsoft.com/office/drawing/2014/main" val="719973053"/>
                    </a:ext>
                  </a:extLst>
                </a:gridCol>
              </a:tblGrid>
              <a:tr h="7865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5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Категория учёта</a:t>
                      </a:r>
                      <a:endParaRPr lang="ru-RU" sz="1300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32" marR="646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Охват (%) в 2019 г.</a:t>
                      </a:r>
                      <a:endParaRPr lang="ru-RU" sz="1400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Охват (%) в 2020 г.</a:t>
                      </a:r>
                      <a:endParaRPr lang="ru-RU" sz="1400" kern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Охват (%) в 2021 г.</a:t>
                      </a:r>
                      <a:endParaRPr lang="ru-RU" sz="1400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Охват (%) в на 30.10.2022 г.</a:t>
                      </a:r>
                      <a:endParaRPr lang="ru-RU" sz="1400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62680915"/>
                  </a:ext>
                </a:extLst>
              </a:tr>
              <a:tr h="356442">
                <a:tc>
                  <a:txBody>
                    <a:bodyPr/>
                    <a:lstStyle/>
                    <a:p>
                      <a:pPr marL="10795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5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 категории</a:t>
                      </a:r>
                      <a:endParaRPr lang="ru-RU" sz="1300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32" marR="646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75,0</a:t>
                      </a:r>
                      <a:endParaRPr lang="ru-RU" sz="1400" kern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71,6</a:t>
                      </a:r>
                      <a:endParaRPr lang="ru-RU" sz="1400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74,6</a:t>
                      </a:r>
                      <a:endParaRPr lang="ru-RU" sz="1400" kern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55,2</a:t>
                      </a:r>
                      <a:endParaRPr lang="ru-RU" sz="1400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65898876"/>
                  </a:ext>
                </a:extLst>
              </a:tr>
              <a:tr h="2882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5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ЧАЭС3: ликвидаторы 86-87</a:t>
                      </a:r>
                      <a:endParaRPr lang="ru-RU" sz="1300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32" marR="646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77,7</a:t>
                      </a:r>
                      <a:endParaRPr lang="ru-RU" sz="1400" kern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72,2</a:t>
                      </a:r>
                      <a:endParaRPr lang="ru-RU" sz="1400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75,2</a:t>
                      </a:r>
                      <a:endParaRPr lang="ru-RU" sz="1400" kern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57,1</a:t>
                      </a:r>
                      <a:endParaRPr lang="ru-RU" sz="1400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6689225"/>
                  </a:ext>
                </a:extLst>
              </a:tr>
              <a:tr h="411101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5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ЧАЭС 4: ликвидаторы 88-90</a:t>
                      </a:r>
                      <a:endParaRPr lang="ru-RU" sz="1300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32" marR="646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71,3</a:t>
                      </a:r>
                      <a:endParaRPr lang="ru-RU" sz="1400" kern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70,9</a:t>
                      </a:r>
                      <a:endParaRPr lang="ru-RU" sz="1400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75,9</a:t>
                      </a:r>
                      <a:endParaRPr lang="ru-RU" sz="1400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55,3</a:t>
                      </a:r>
                      <a:endParaRPr lang="ru-RU" sz="1400" kern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79689177"/>
                  </a:ext>
                </a:extLst>
              </a:tr>
              <a:tr h="288240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5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ЧАЭС6: эвакуированные</a:t>
                      </a:r>
                      <a:endParaRPr lang="ru-RU" sz="1300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32" marR="646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73,8</a:t>
                      </a:r>
                      <a:endParaRPr lang="ru-RU" sz="1400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74,2</a:t>
                      </a:r>
                      <a:endParaRPr lang="ru-RU" sz="1400" kern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86,2</a:t>
                      </a:r>
                      <a:endParaRPr lang="ru-RU" sz="1400" kern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64,3</a:t>
                      </a:r>
                      <a:endParaRPr lang="ru-RU" sz="1400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3401713"/>
                  </a:ext>
                </a:extLst>
              </a:tr>
              <a:tr h="288240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5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ЧАЭС10: выехавшие</a:t>
                      </a:r>
                      <a:endParaRPr lang="ru-RU" sz="1300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32" marR="646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79,8</a:t>
                      </a:r>
                      <a:endParaRPr lang="ru-RU" sz="1400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76,5</a:t>
                      </a:r>
                      <a:endParaRPr lang="ru-RU" sz="1400" kern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79,6</a:t>
                      </a:r>
                      <a:endParaRPr lang="ru-RU" sz="1400" kern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53,8</a:t>
                      </a:r>
                      <a:endParaRPr lang="ru-RU" sz="1400" kern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16838451"/>
                  </a:ext>
                </a:extLst>
              </a:tr>
              <a:tr h="288240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5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ЧАЭС-потомки:</a:t>
                      </a:r>
                      <a:endParaRPr lang="ru-RU" sz="1300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32" marR="646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70,3</a:t>
                      </a:r>
                      <a:endParaRPr lang="ru-RU" sz="1400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69,5</a:t>
                      </a:r>
                      <a:endParaRPr lang="ru-RU" sz="1400" kern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69,2</a:t>
                      </a:r>
                      <a:endParaRPr lang="ru-RU" sz="1400" kern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50,8</a:t>
                      </a:r>
                      <a:endParaRPr lang="ru-RU" sz="1400" kern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62384647"/>
                  </a:ext>
                </a:extLst>
              </a:tr>
              <a:tr h="288240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5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поколение 1 (сын, дочь)</a:t>
                      </a:r>
                      <a:endParaRPr lang="ru-RU" sz="1300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32" marR="646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63,9</a:t>
                      </a:r>
                      <a:endParaRPr lang="ru-RU" sz="1400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64,1</a:t>
                      </a:r>
                      <a:endParaRPr lang="ru-RU" sz="1400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64,2</a:t>
                      </a:r>
                      <a:endParaRPr lang="ru-RU" sz="1400" kern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46,6</a:t>
                      </a:r>
                      <a:endParaRPr lang="ru-RU" sz="1400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52127336"/>
                  </a:ext>
                </a:extLst>
              </a:tr>
              <a:tr h="288240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5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поколение 2 (внук, внучка)</a:t>
                      </a:r>
                      <a:endParaRPr lang="ru-RU" sz="1300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32" marR="646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86,8</a:t>
                      </a:r>
                      <a:endParaRPr lang="ru-RU" sz="1400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84,6</a:t>
                      </a:r>
                      <a:endParaRPr lang="ru-RU" sz="1400" kern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81,8</a:t>
                      </a:r>
                      <a:endParaRPr lang="ru-RU" sz="1400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62,8</a:t>
                      </a:r>
                      <a:endParaRPr lang="ru-RU" sz="1400" kern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2140589"/>
                  </a:ext>
                </a:extLst>
              </a:tr>
              <a:tr h="546544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5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поколение 3 (правнук, правнучка)</a:t>
                      </a:r>
                      <a:endParaRPr lang="ru-RU" sz="1300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32" marR="646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100,0</a:t>
                      </a:r>
                      <a:endParaRPr lang="ru-RU" sz="1400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100,0</a:t>
                      </a:r>
                      <a:endParaRPr lang="ru-RU" sz="1400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100,0</a:t>
                      </a:r>
                      <a:endParaRPr lang="ru-RU" sz="1400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60,0</a:t>
                      </a:r>
                      <a:endParaRPr lang="ru-RU" sz="1400" kern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29141043"/>
                  </a:ext>
                </a:extLst>
              </a:tr>
              <a:tr h="546544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5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МАЯКТЕЧА7: выехавшие (более 1 </a:t>
                      </a:r>
                      <a:r>
                        <a:rPr lang="ru-RU" sz="1500" kern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мЗв</a:t>
                      </a:r>
                      <a:r>
                        <a:rPr lang="ru-RU" sz="15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300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32" marR="646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100,0</a:t>
                      </a:r>
                      <a:endParaRPr lang="ru-RU" sz="1400" kern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100,0</a:t>
                      </a:r>
                      <a:endParaRPr lang="ru-RU" sz="1400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100,0</a:t>
                      </a:r>
                      <a:endParaRPr lang="ru-RU" sz="1400" kern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100,0</a:t>
                      </a:r>
                      <a:endParaRPr lang="ru-RU" sz="1400" kern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38600945"/>
                  </a:ext>
                </a:extLst>
              </a:tr>
              <a:tr h="288240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5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СИП25: более 25 сЗв</a:t>
                      </a:r>
                      <a:endParaRPr lang="ru-RU" sz="1300" kern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32" marR="646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100,0</a:t>
                      </a:r>
                      <a:endParaRPr lang="ru-RU" sz="1400" kern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-</a:t>
                      </a:r>
                      <a:endParaRPr lang="ru-RU" sz="1400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100,0</a:t>
                      </a:r>
                      <a:endParaRPr lang="ru-RU" sz="1400" kern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100,0</a:t>
                      </a:r>
                      <a:endParaRPr lang="ru-RU" sz="1400" kern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09758069"/>
                  </a:ext>
                </a:extLst>
              </a:tr>
              <a:tr h="819817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5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ВПОР: ветераны подразделений особого риска</a:t>
                      </a:r>
                      <a:endParaRPr lang="ru-RU" sz="1300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32" marR="646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71,4</a:t>
                      </a:r>
                      <a:endParaRPr lang="ru-RU" sz="1400" kern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62,5</a:t>
                      </a:r>
                      <a:endParaRPr lang="ru-RU" sz="1400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66,7</a:t>
                      </a:r>
                      <a:endParaRPr lang="ru-RU" sz="1400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kern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57,1</a:t>
                      </a:r>
                      <a:endParaRPr lang="ru-RU" sz="1400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763644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99459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ОШИБКИ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ВЫЯВЛЕННЫЕ    В   РЕГИСТРЕ форма 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«СОЗ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ОБ ОНКОЛОГИЧЕСКОМ ЗАБОЛЕВАНИИ 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База Данных  от 28.04.2022г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контроля проводимого на федеральном уровне   МРНЦ им .А.Ф. ЦЫБА в  формах « СОЗ» выявлены ошибки: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41509" y="2852936"/>
            <a:ext cx="3143272" cy="32403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  <a:p>
            <a:pPr algn="ctr"/>
            <a:endParaRPr lang="ru-RU" b="1" dirty="0"/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РАЙОНЫ: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ТРОИЦКО-ПЕЧОРСКИЙ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УДОРСКИЙ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УСТЬ-КУЛОМСКИЙ-6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ЯРЕГА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КНЯЖПОГОСТСКИЙ-3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КОЙГОРОДСКИЙ-1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ПРИЛУЗСКИЙ-5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СОСНОГОРСКИЙ-4</a:t>
            </a:r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2852936"/>
            <a:ext cx="3143272" cy="32403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ГОРОДА:</a:t>
            </a:r>
          </a:p>
          <a:p>
            <a:pPr algn="ctr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СЫКТЫВКАР (СГП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  <a:p>
            <a:pPr algn="ctr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ПЕЧОРА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  <a:p>
            <a:pPr algn="ctr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УХТА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  <a:p>
            <a:pPr algn="ctr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ВОРКУТА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algn="ctr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УСИНСК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-4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СОСНОГОРСК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  <a:p>
            <a:pPr algn="ctr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ИНТА-3</a:t>
            </a:r>
          </a:p>
          <a:p>
            <a:pPr algn="ctr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СЫКТЫВКАР (ЭГП)-1</a:t>
            </a:r>
          </a:p>
          <a:p>
            <a:pPr algn="ctr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СЫКТЫВКАР (СГБ)-2</a:t>
            </a:r>
          </a:p>
          <a:p>
            <a:pPr algn="ctr"/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ОШИБКИ ПРИ ЗАПОЛНЕНИИ ФОРМЫ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«СОЗ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               СВЕДЕНИЯ ОБ ОНКОЛОГИЧЕСКОМ ЗАБОЛЕВАНИИ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в  2021-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гг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ЗАПОЛНЯЕТСЯ НА ОДНУ ОПУХОЛЬ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ПОРЯДКОВЙ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НОМЕР ОПУХОЛИ ПО ОЧЕРЕДНОСТИ ДИАГНОСТИРОВАНИЯ.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СВЕДЕНИЯ О РЕЗУЛЬТАТАХ ЛЕЧЕНИЯ, СПЕЦИАЛЬНОМ ЛЕЧЕНИИ (СВЕДЕНИЯ О СМЕРТИ) ЗАПОЛНЯЮТСЯ В ДАННУЮ ФОРМУ.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ПРИ ВЫЯВЛЕНИИ ВТОРОЙ (ТРЕТЬЕЙ) ОПУХОЛИ СОЗДАЕТСЯ ЕЩЕ ОДНА ФОРМА «СОЗ».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 ВСТРЕЧАЮЩЕЙСЯ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ОШИБКИ 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ЗАПОЛНЕНЫ: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СТАДИЯ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ЗАБОЛЕВАНИЯ ПО СИСТЕМЕ 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TNM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МОРФОЛОГИЧЕСКИЙ ТИП ОПУХОЛИ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 МОРФОЛОГИИ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НОМЕР МОРФОЛОГИЧЕСКОГО ИССЛЕДОВАНИЯ И ДАТУ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ДОПУСКАЮТСЯ ОШИБКИ: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ДИАГНОЗЕ И КОДИРОВКЕ ПО МКБ-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ОТМЕЧАЮТ АУТОПСИИ ПРИМЕНИТЕЛЬНО К ДАННОЙ ОПУХОЛИ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ЖИВЫМ ПАЦИЕНТАМ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04664"/>
            <a:ext cx="7384864" cy="936104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ОШИБКИ ПРИ ЗАПОЛНЕНИИ ФОРМЫ « СОЗ»         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СВЕДЕНИЯ ОБ ОНКОЛОГИЧЕСКОМ ЗАБОЛЕВАНИИ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в  2021-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гг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412776"/>
            <a:ext cx="8394136" cy="4835624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Раздел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специальное лечение часто заполняются только за один год,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том , что больной жив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продолжает получать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лечение. 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ледует вывод , что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«СОЗ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малоинформативной,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ответственные за ведение регистра не уделяют должного внимания к заполнению данной формы.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текущем году были случаи удаления формы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«СОЗ»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регистра, за предыдущие годы, что является грубой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ошибкой.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случае, если диагноз   не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подтвердился,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же был внесен ошибочно то необходимо в форме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«СОЗ»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разделе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IV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внести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советующие изменения.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Удал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ять 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 запрещается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(базы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данных отправляются на федеральный уровень, проходят проверку, сведения отслеживаются). </a:t>
            </a:r>
          </a:p>
          <a:p>
            <a:pPr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изменении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диагноза нужно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предоставлять 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скан  выписки из лечебного учреждения.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новой версии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НРЭР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активны справочники кодов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МКБ-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.Просим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заполнении  диагнозов использовать   справочник из регистра.</a:t>
            </a:r>
          </a:p>
          <a:p>
            <a:pPr algn="just"/>
            <a:endParaRPr lang="ru-RU" sz="1600" dirty="0"/>
          </a:p>
          <a:p>
            <a:endParaRPr lang="ru-RU" sz="1600" dirty="0"/>
          </a:p>
          <a:p>
            <a:endParaRPr lang="ru-RU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7886700" cy="637953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КОММЕНТАРИИ К СОЗ МРНЦ им. А.Ф. </a:t>
            </a:r>
            <a:r>
              <a:rPr lang="ru-RU" sz="20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Цыба</a:t>
            </a:r>
            <a:endParaRPr lang="ru-RU" sz="2000" b="1" dirty="0">
              <a:solidFill>
                <a:schemeClr val="accent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764704"/>
            <a:ext cx="7886700" cy="554461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Уточните локализации: ЗНО: в СПС верхней доли С34.1, а в  СОЗ- средней доли С34.2. Приведите формы НРЭР в соответствие друг другу.  Р5- неправильный 4-й знак кода: кардиосклероз I25.1 ошибочно закодирован как ХИБС неуточненная I25.9.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выставлена  стадия по системе TNM. Нет данных морфологического исследования, при этом указано, что диагноз подтвержден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эндоскопически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их необходимо внести в строки 8-11 раздела 3. 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Имеет место повторное заполнение форм "Сведения об онкологическом заболевании" (СОЗ) на одни и те же случаи злокачественных новообразований (ЗНО) у тех же самых зарегистрированных в НРЭР лиц.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Рекомендациями по заполнению формы СОЗ (Письмо Минздрава России от 13.05.2015 г. № 24-3/10/2-2096), если у лица, состоящего на учёте в НРЭР, было выявлено одно ЗНО, то заполняется одна форма СОЗ. В процессе динамического наблюдения в разделы IV – VI ранее заполненной формы вносится актуальная информация по итогам года. Разделы IV и VI ежегодно пополняются, а раздел V однократно заполняется (в случае смерти пациента, также в этом случае заполняется строка 13 раздела III формы). Если у лица, состоящего на учёте в регистре, было выявлено несколько ЗНО, то заполняется по одной форме СОЗ на каждое ЗНО.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дальнейшем необходимо обеспечить ведение по одной форме СОЗ на каждый случай ЗНО среди лиц, состоящих на учёте </a:t>
            </a:r>
          </a:p>
          <a:p>
            <a:pPr marL="82296" indent="0" algn="just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6965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ОШИБКИ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ВЫЯВЛЕННЫЕ    ПРИ   ПРОВЕДЕНИИ 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ПРОГРАММНОГО КОНТРОЛЯ 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 « СПС»  СВЕДЕНИЯ О ПРИЧИНАХ СМЕРТИ 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28.04.2022г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По результатам контроля проводимого на федеральном уровне   МРНЦ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им.А.Ф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ЦЫБА   в  формах   « СПС»   выявлены ошибки: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39534" y="2635183"/>
            <a:ext cx="3143272" cy="33649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  <a:p>
            <a:pPr algn="ctr"/>
            <a:endParaRPr lang="en-US" b="1" dirty="0"/>
          </a:p>
          <a:p>
            <a:pPr algn="ctr"/>
            <a:endParaRPr lang="en-US" b="1" dirty="0"/>
          </a:p>
          <a:p>
            <a:pPr algn="ctr"/>
            <a:endParaRPr lang="en-US" b="1" dirty="0"/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РАЙОНЫ:</a:t>
            </a: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УСТЬ –КУЛОМСКИЙ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КОЙГОРОДСКИЙ-6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УСТЬ-ВЫМСКИЙ-1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УДОРСКИЙ-1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ИЖЕМСКИЙ-2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ПРИЛУЗСКИЙ-1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СЫКТЫВДИНСКИЙ-1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СЫСОЛЬСКИЙ-1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61194" y="2636912"/>
            <a:ext cx="3143272" cy="33649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  <a:p>
            <a:pPr algn="ctr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ГОРОДА:</a:t>
            </a:r>
          </a:p>
          <a:p>
            <a:pPr algn="ctr"/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СЫКТЫВКАР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СГП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-1</a:t>
            </a:r>
          </a:p>
          <a:p>
            <a:pPr algn="ctr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ИНТА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</a:p>
          <a:p>
            <a:pPr algn="ctr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УХТА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</a:p>
          <a:p>
            <a:pPr algn="ctr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ВОРКУТА-4</a:t>
            </a:r>
          </a:p>
          <a:p>
            <a:pPr algn="ctr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СОСНОГОРСК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algn="ctr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ПЕЧОРА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ЯРЕГА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7384864" cy="994122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ОШИБКИ  ПРИ  ЗАПОЛНЕНИИ  ФОРМЫ  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«СПС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        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СВЕДЕНИЯ   ПРИЧИН   СМЕРТИ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в  2021-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гг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412776"/>
            <a:ext cx="7886700" cy="4764187"/>
          </a:xfrm>
        </p:spPr>
        <p:txBody>
          <a:bodyPr>
            <a:normAutofit/>
          </a:bodyPr>
          <a:lstStyle/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ДОКУМЕНТЫ, ИСПОЛЬЗУЕМЫЕ ПРИ ЗАПОЛНЕНИИ ФОРМЫ.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ОТМЕЧАЮТ НЕСКОЛЬКО ПОЗИЦИЙ ДОКУМЕНТОВ, А СКАНОВ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ДОКУМЕНТОВ ПРИ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ЭТОМ  НЕ ПРЕДОСТАВЛЯЮТ. </a:t>
            </a:r>
          </a:p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ПАТАЛОГОАНАТОМИЧЕСКИЙ ИЛИ СУБДЕБНО-МЕДИЦИНСИЙ ДИАГНОЗ   ЗАПОЛНЯЕТСЯ  СЛУЧАЕ, ЕСЛИ В РАЗДЕЛЕ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П.6 ОТМЕЧЕН. ВЫПИСКУ ИЗ ПРОТОКОЛА НЕОБХОДИМО НАПРАВИТЬ СКАНОМ.</a:t>
            </a:r>
          </a:p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 ВСТРЕЧАЮЩАЯСЯ ОШИБКА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ДИАГНОЗЫ И КОДЫ МКБ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-10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 «СПС»    НЕ СООТВЕТСТВУЮТ   ДИАГНОЗАМ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«МСОС»  (медицинское свидетельство о смерти). </a:t>
            </a:r>
          </a:p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VIII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ФОРМА «СПС» 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СМЕРТИ В СТРОКАХ ДУБЛИРУЮТСЯ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 УЧИТЫВАТЬ , ЧТО ПРИ ЗАПОЛНЕНИИ « СПС» И « СИСЗ»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ДИАГНОЗЫ 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КОДЫ  МКБ-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ДОЛЖНЫ БЫТЬ ИДЕНТИЧНЫМИ.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У ЗАРЕГИСТРИРОВАННОГО    В  РЕГИСТРЕ  БЫЛО ОНКОЛОГИЧЕСКОЕ ЗАБОЛЕВАНИЕ И НАСТУПАЕТ СМЕРТЬ, ТО ВО ВСЕХ ТРЕХ ФОРМАХ ( СПС,СИСЗ,СОЗ) ДИАГНОЗЫ ДОЛЖНЫ БЫТЬ ОДИНАКОВЫМИ.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СПРАВОЧНИКИ ДИАГНОЗОВ И КОДОВ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МКБ-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АКТИВНЫ, ПРОСИМ ИСПОЛЬЗОВАТЬ ПРИ ЗАПОЛНЕНИИ ФОРМ.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322128" cy="778098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НЕКОТОРЫЕ КОММЕНТАРИИ К СПС </a:t>
            </a: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МРНЦ 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им. А.Ф. </a:t>
            </a:r>
            <a:r>
              <a:rPr lang="ru-RU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Цыба</a:t>
            </a:r>
            <a:endParaRPr lang="ru-RU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8466144" cy="5112568"/>
          </a:xfrm>
        </p:spPr>
        <p:txBody>
          <a:bodyPr>
            <a:noAutofit/>
          </a:bodyPr>
          <a:lstStyle/>
          <a:p>
            <a:pPr marL="82296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5196" indent="-342900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р8с1 -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неправильный код диагноза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Острая сердечно-легочная недостаточность (правильный код I26.0) ошибочно закодирована как Острая бактериальная пневмония J15.0, р8с3 - пропущена строка между записями - диагноз и код из строки 3 перенести в строку 2, согласно правилу заполнения МСОС ( ф№ 106/у-08)</a:t>
            </a:r>
          </a:p>
          <a:p>
            <a:pPr marL="425196" indent="-342900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5196" indent="-342900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р8с1 -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неправильный код диагноза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Острая сердечно-сосудистая недостаточность (правильный код I50.1) ошибочно закодирована как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Дилатационная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кардиомиопатия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I42.0, р8с3 - пропущена строка между записями - диагноз и код из строки 3 перенести в строку 2, согласно правилу заполнения МСОС( ф№ 106/у-08)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82296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67444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728D90-BF2B-4210-B548-88B8997BC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471586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регистре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8FB1F3B-5BBB-42FB-9670-DE6FC3C1E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80728"/>
            <a:ext cx="7886700" cy="5196235"/>
          </a:xfrm>
        </p:spPr>
        <p:txBody>
          <a:bodyPr>
            <a:normAutofit/>
          </a:bodyPr>
          <a:lstStyle/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Национальный радиационно-эпидемиологический регистр (НРЭР) – государственная информационная система персональных данных граждан, подвергшихся воздействию радиации вследствие катастрофы на Чернобыльской АЭС, других радиационных аварий, ядерных испытаний и иных радиационных катастроф и инцидентов. Формирование и ведение НРЭР осуществляются в целях использования результатов медицинского наблюдения за состоянием здоровья зарегистрированных в нем граждан для оказания им адресной медицинской помощи, а также прогнозирования медицинских радиологических последствий, в том числе отдаленных последствий.</a:t>
            </a:r>
          </a:p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Оператором системы НРЭР является Министерство здравоохранения Российской Федерации</a:t>
            </a:r>
          </a:p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Научно-методическое сопровождение НРЭР и организационно-техническое обеспечение формирования единой федеральной базы данных регистра осуществляет Медицинский радиологический научный центр имени А.Ф. Цыба – филиал ФГБУ «Национальный медицинский исследовательский центр радиологии» Минздрава России (МРНЦ им. А.Ф. Цыба)</a:t>
            </a:r>
          </a:p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МРНЦ им. А.Ф. Цыба является сотрудничающим центром Всемирной организации здравоохранения (ВОЗ) по исследовательской работе и подготовке кадров для радиационной эпидемиологии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04D0807E-D0B9-4ADF-BC05-581B4DDC54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185" y="2645992"/>
            <a:ext cx="576064" cy="576064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239DED49-8E57-48CB-BF15-F7C38F03A1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310" y="3392241"/>
            <a:ext cx="571500" cy="638175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E8264D7F-EE64-474C-8029-242E0B0ABFB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265" y="4611095"/>
            <a:ext cx="609600" cy="552450"/>
          </a:xfrm>
          <a:prstGeom prst="rect">
            <a:avLst/>
          </a:prstGeom>
        </p:spPr>
      </p:pic>
      <p:pic>
        <p:nvPicPr>
          <p:cNvPr id="2058" name="Picture 10" descr="сайт Министерства здравоохранения Российской Федерации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096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9" name="Picture 11" descr="сайт МРНЦ им. А.Ф. Цыба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71500" cy="63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сайт Всемирной организации здравоохранения 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09600" cy="55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45673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ОШИБКИ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ВЫЯВЛЕННЫЕ    ПРИ   ПРОВЕДЕНИИ 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ПРОГРАММНОГО КОНТРОЛЯ 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«СЗЛ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 СВЕДЕНИЯ О ЗАРЕГИСТРИРОВАННОМ ЛИЦЕ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2г.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По результатам контроля проводимого на федеральном уровне   МРНЦ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им.А.Ф.ЦЫБА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в  формах « СЗЛ»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92080" y="2708920"/>
            <a:ext cx="3143272" cy="33649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ВЫ</a:t>
            </a:r>
            <a:endParaRPr lang="en-US" b="1" dirty="0"/>
          </a:p>
          <a:p>
            <a:pPr algn="ctr"/>
            <a:endParaRPr lang="en-US" b="1" dirty="0"/>
          </a:p>
          <a:p>
            <a:pPr algn="ctr"/>
            <a:endParaRPr lang="en-US" b="1" dirty="0"/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РАЙОНЫ:</a:t>
            </a: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УСТЬ-ВЫМСКИЙ-1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УДОРСКИЙ-4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СЫКТЫВДИНСКИЙ-1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СЫСОЛЬСКИЙ-1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ВУКТЫЛЬСКИЙ-7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КНЯЖПОГОСТКИЙ-4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КОРТКЕРОССКИЙ-3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2708920"/>
            <a:ext cx="3143272" cy="33649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  <a:p>
            <a:pPr algn="ctr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ГОРОДА</a:t>
            </a:r>
          </a:p>
          <a:p>
            <a:pPr algn="ctr"/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УХТА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</a:p>
          <a:p>
            <a:pPr algn="ctr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ВОРКУТА-2</a:t>
            </a:r>
          </a:p>
          <a:p>
            <a:pPr algn="ctr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СОСНОГОРСК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algn="ctr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ПЕЧОРА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ЯРЕГА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УСИНСК-7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МОНДИ СЛПК-5</a:t>
            </a:r>
          </a:p>
          <a:p>
            <a:pPr algn="ctr"/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6282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77809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 по ведению регистра  ПОСАД НРЭР </a:t>
            </a:r>
            <a:br>
              <a:rPr lang="ru-RU" sz="28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 </a:t>
            </a:r>
            <a:r>
              <a:rPr lang="en-US" sz="28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ru-RU" sz="28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г.</a:t>
            </a:r>
            <a:endParaRPr lang="ru-RU" sz="2700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24744"/>
            <a:ext cx="8424936" cy="5328592"/>
          </a:xfrm>
        </p:spPr>
        <p:txBody>
          <a:bodyPr>
            <a:normAutofit fontScale="92500" lnSpcReduction="10000"/>
          </a:bodyPr>
          <a:lstStyle/>
          <a:p>
            <a:pPr lvl="0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уделяется должного внимания к оформлению форм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предыдущие годы (СОЗ,СПС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текущий период 2022 года также были допущены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ошибки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формах.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Заполнение  полей  учетных форм  с ошибками  приводит  искажению информации в регистре.</a:t>
            </a:r>
          </a:p>
          <a:p>
            <a:pPr lvl="0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базу данных вводятся сведения об онкологических больных без предоставления   сканов первичных медицинских документов, на основании которых оформлялись и сведения об онкологическом заболевании (СОЗ).Нет взаимодействия с КРОД.</a:t>
            </a:r>
          </a:p>
          <a:p>
            <a:pPr lvl="0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копий официальных дозиметрических документов, на основании которых в форму (СЗЛ) внесена информация о дозе и периоде облучения.</a:t>
            </a:r>
          </a:p>
          <a:p>
            <a:pPr lvl="0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сканов первичных документов подтверждающих смерть зарегистрированных в регистре  (СПС) за предыдущие годы.</a:t>
            </a:r>
          </a:p>
          <a:p>
            <a:pPr lvl="0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все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своевременно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предоставляют актуализированные  базы данных (БД) регистра, тем самым снижаются показатели охвата диспансеризацией в целом по Республике Коми.</a:t>
            </a:r>
          </a:p>
          <a:p>
            <a:pPr lvl="0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ошибок за предыдущие годы  имеет тенденцию к  снижению.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Есть положительная динамика  проведения программного контроля  НРЭР.</a:t>
            </a:r>
          </a:p>
          <a:p>
            <a:pPr lvl="0"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88900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363272" cy="792088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Задачи, которые необходимо решить </a:t>
            </a:r>
            <a:b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конца декабря 2022 года </a:t>
            </a:r>
            <a:endParaRPr lang="ru-RU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3B6D95B-253F-420B-857F-D219FEF8E2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80728"/>
            <a:ext cx="8047806" cy="5400600"/>
          </a:xfrm>
        </p:spPr>
        <p:txBody>
          <a:bodyPr>
            <a:normAutofit fontScale="55000" lnSpcReduction="20000"/>
          </a:bodyPr>
          <a:lstStyle/>
          <a:p>
            <a:pPr lvl="0" algn="just"/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Обновить приказ 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учреждению об ответственных лицах за ведение регистра. Представить информацию с указанием ФИО, должности и контактных телефонов ГБУЗ РК «РМИАЦ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Ответственный 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ведение регистра  в МО  должен 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контролировать качество формирования (наполнение) регионального сегмента путем  внесения актуализированной информации в программном обеспечении «ПОСАД»: грубой ошибкой является исключение из регистра зарегистрированного пациента.</a:t>
            </a:r>
          </a:p>
          <a:p>
            <a:pPr lvl="0" algn="just"/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Представить  сканы первичных документов, на основании которых вводились формы СОЗ и СПС  в регистр НРЭР 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27 декабря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2022г. </a:t>
            </a:r>
          </a:p>
          <a:p>
            <a:pPr lvl="0" algn="just"/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Восстановить «проваленные» годы в диспансерном наблюдении, осуществлять поиск первичных медицинских документов за предыдущие годы. Вести архив медицинской документации, зарегистрированных в НРЭР.  </a:t>
            </a:r>
          </a:p>
          <a:p>
            <a:pPr lvl="0" algn="just">
              <a:lnSpc>
                <a:spcPct val="100000"/>
              </a:lnSpc>
            </a:pP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Восстановить правильный порядок в ведении форм Регистра (</a:t>
            </a:r>
            <a:r>
              <a:rPr lang="ru-RU" sz="33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Минздрава России от 23.03.2015 г. № 134н). Ввод сведений об онкологическом заболевании и причин смерти зарегистрированных в НРЭР проводить строго на основании первичных медицинских документов.</a:t>
            </a:r>
            <a:endParaRPr lang="ru-RU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Организовать 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с отделениями 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Бюро СМЭ, ЗАГС, КРОД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онкокабинетами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предоставления медицинских документов, подтверждающих диагнозы в СОЗ и СПС.</a:t>
            </a:r>
          </a:p>
          <a:p>
            <a:pPr algn="just"/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выгрузкой и отправки базы данных проверить системную дату и провести углубленную проверку на наличие ошибок, при выявлении ошибок нужно исправить их. </a:t>
            </a:r>
          </a:p>
          <a:p>
            <a:pPr marL="0" lvl="0" indent="0">
              <a:buNone/>
            </a:pPr>
            <a:endParaRPr lang="ru-RU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73464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332656"/>
            <a:ext cx="8784976" cy="5793507"/>
          </a:xfrm>
        </p:spPr>
      </p:pic>
      <p:sp>
        <p:nvSpPr>
          <p:cNvPr id="5" name="TextBox 4"/>
          <p:cNvSpPr txBox="1"/>
          <p:nvPr/>
        </p:nvSpPr>
        <p:spPr>
          <a:xfrm>
            <a:off x="539552" y="5629890"/>
            <a:ext cx="7848872" cy="89255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№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ФОРМИРУЕТСЯ В РЕГИСТРЕ, ПЕРЕД ФОРМИРОВАНИЕМ НЕОБХОДИМО ВЫПОЛНИТЬ СВЯЗЫВАНИЕ ИДЕНТИФИКАЦИОННЫХ ДАННЫХ     ( 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ПОСАД АДМИНИСТРАТОР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202895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94642"/>
            <a:ext cx="7498080" cy="14264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Пятый Международный юбилейный форум онкологии и радиотерапии «Ради жизни – </a:t>
            </a:r>
            <a:r>
              <a:rPr lang="ru-RU" sz="27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ru-RU" sz="27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Life</a:t>
            </a:r>
            <a:r>
              <a:rPr lang="ru-RU" sz="27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4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pic>
        <p:nvPicPr>
          <p:cNvPr id="3" name="Объект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09643"/>
            <a:ext cx="5959097" cy="3600400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88FA66F-D7EF-4EA4-A940-244621CDA43A}"/>
              </a:ext>
            </a:extLst>
          </p:cNvPr>
          <p:cNvSpPr/>
          <p:nvPr/>
        </p:nvSpPr>
        <p:spPr>
          <a:xfrm>
            <a:off x="683568" y="5157192"/>
            <a:ext cx="838842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полях Форума прошло более 50 тематических мероприятий — школ, конгрессов, секций, круглых столов, прочитано 880 докладов по самым актуальным проблемам диагностики и лечения онкологических заболеваний.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Завершился Форум 23 сентября 2022г. проведением VI Международных чтений памяти академика А.Ф. Цыба, которые собрали ведущих экспертов крупнейших научных и медицинских центров не только из России, но и Японии, Монголии, Южной Кореи и Китая</a:t>
            </a:r>
          </a:p>
        </p:txBody>
      </p:sp>
    </p:spTree>
    <p:extLst>
      <p:ext uri="{BB962C8B-B14F-4D97-AF65-F5344CB8AC3E}">
        <p14:creationId xmlns:p14="http://schemas.microsoft.com/office/powerpoint/2010/main" val="20702553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75712"/>
            <a:ext cx="8435280" cy="1037064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Контактная информация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ГБУЗ   РК «Республиканский  медицинский 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информационно-аналитический  центр»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7566" y="1628800"/>
            <a:ext cx="822290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Ответственные сотрудники: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по организационно методической работе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Иваненко Николай Геннадиевич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Тел. 8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(8212)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301-240 (доб.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22)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Ответственный за ведение регистра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Лукина Надежда Витальевна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Тел. 8(812)301-240 (доб.608)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Ответственный за установку программы ПОСАД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Макеева Светлана Анатольевна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Тел. 8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(8212)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301-240 (доб.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56)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1E3B0412-65BF-47DF-A133-95CA3961C6D3}"/>
              </a:ext>
            </a:extLst>
          </p:cNvPr>
          <p:cNvSpPr/>
          <p:nvPr/>
        </p:nvSpPr>
        <p:spPr>
          <a:xfrm>
            <a:off x="4572995" y="5877272"/>
            <a:ext cx="44644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842183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>
            <a:extLst>
              <a:ext uri="{FF2B5EF4-FFF2-40B4-BE49-F238E27FC236}">
                <a16:creationId xmlns:a16="http://schemas.microsoft.com/office/drawing/2014/main" id="{F342B0F3-39E3-4D3C-8EE9-A2ABBEABE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116632"/>
            <a:ext cx="7498080" cy="566936"/>
          </a:xfrm>
        </p:spPr>
        <p:txBody>
          <a:bodyPr/>
          <a:lstStyle/>
          <a:p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регистре</a:t>
            </a:r>
          </a:p>
        </p:txBody>
      </p:sp>
      <p:sp>
        <p:nvSpPr>
          <p:cNvPr id="9" name="Объект 8">
            <a:extLst>
              <a:ext uri="{FF2B5EF4-FFF2-40B4-BE49-F238E27FC236}">
                <a16:creationId xmlns:a16="http://schemas.microsoft.com/office/drawing/2014/main" id="{FD80A93F-54E9-4EAB-B133-10B5671083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280" y="836712"/>
            <a:ext cx="8515440" cy="5400600"/>
          </a:xfrm>
        </p:spPr>
        <p:txBody>
          <a:bodyPr>
            <a:normAutofit fontScale="92500" lnSpcReduction="20000"/>
          </a:bodyPr>
          <a:lstStyle/>
          <a:p>
            <a:pPr marL="0" lvl="0" indent="269875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altLang="ru-RU" sz="1400" dirty="0" bmk="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едение НРЭР осуществляется во исполнение Федерального закона от 30.12.2012 г. № 329‑ФЗ, Закона РФ от 15.05.1991 г. № 1244‑1, Постановления Верховного Совета РФ от 27.12.1991 г. № 2123‑1, Федерального закона от 26.11.1998 г. № 175‑ФЗ, Федерального закона от 10.01.2002 г. № 2‑ФЗ, Постановления Правительства РФ от 23.07.2013 г. № 625, Приказа Минздрава России от 23.03.2015 г. № 134н.</a:t>
            </a:r>
            <a:endParaRPr lang="ru-RU" altLang="ru-RU" sz="800" dirty="0" bmk="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269875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1400" dirty="0" bmk="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НРЭР был создан на базе Российского государственного медико-дозиметрического регистра (РГМДР), история которого идет от образованного Минздравом СССР в 1986 году, сразу после Чернобыльской катастрофы, Всесоюзного распределенного регистра (ВРР).</a:t>
            </a:r>
            <a:endParaRPr lang="ru-RU" altLang="ru-RU" sz="800" dirty="0" bmk="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269875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1400" dirty="0" bmk="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Оператором системы НРЭР является Министерство здравоохранения Российской Федерации.</a:t>
            </a:r>
            <a:endParaRPr lang="ru-RU" altLang="ru-RU" sz="800" dirty="0" bmk="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269875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1400" dirty="0" bmk="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НРЭР ведется на электронных носителях с применением автоматизированной системы по формам регистра, утверждённым Приказом Минздрава России от 23.03.2015 г. № 134н.</a:t>
            </a:r>
            <a:endParaRPr lang="ru-RU" altLang="ru-RU" sz="800" dirty="0" bmk="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269875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1400" dirty="0" bmk="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НРЭР является федеральной информационной системой, включающей:</a:t>
            </a:r>
            <a:endParaRPr lang="ru-RU" altLang="ru-RU" sz="800" dirty="0" bmk="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269875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1400" dirty="0" bmk="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единую федеральную базу данных;</a:t>
            </a:r>
            <a:endParaRPr lang="ru-RU" altLang="ru-RU" sz="800" dirty="0" bmk="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269875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1400" dirty="0" bmk="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региональные сегменты;</a:t>
            </a:r>
            <a:endParaRPr lang="ru-RU" altLang="ru-RU" sz="800" dirty="0" bmk="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269875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1400" dirty="0" bmk="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ведомственные </a:t>
            </a:r>
            <a:r>
              <a:rPr lang="ru-RU" altLang="ru-RU" sz="1400" dirty="0" err="1" bmk="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подрегистры</a:t>
            </a:r>
            <a:r>
              <a:rPr lang="ru-RU" altLang="ru-RU" sz="1400" dirty="0" bmk="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800" dirty="0" bmk="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269875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1400" dirty="0" bmk="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Единая федеральная база данных (ЕФБД) регистра включает информацию из всех региональных сегментов и ведомственных </a:t>
            </a:r>
            <a:r>
              <a:rPr lang="ru-RU" altLang="ru-RU" sz="1400" dirty="0" err="1" bmk="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подрегистров</a:t>
            </a:r>
            <a:r>
              <a:rPr lang="ru-RU" altLang="ru-RU" sz="1400" dirty="0" bmk="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800" dirty="0" bmk="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269875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1400" dirty="0" bmk="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Научно-методическое сопровождение НРЭР и организационно-техническое обеспечение формирования единой федеральной базы данных регистра осуществляет Медицинский радиологический научный центр имени А.Ф.  Цыба – филиал ФГБУ «Национальный медицинский исследовательский центр радиологии» Минздрава России (МРНЦ им. А.Ф. Цыба).</a:t>
            </a:r>
            <a:endParaRPr lang="ru-RU" altLang="ru-RU" sz="800" dirty="0" bmk="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269875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1400" dirty="0" bmk="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Ведение региональных сегментов регистра осуществляют уполномоченные органы исполнительной власти субъектов Российской Федерации. Информацию о регистрируемых лицах представляют в уполномоченный орган исполнительной власти субъекта РФ, на территории которого проживают эти лица, медицинские организации, осуществляющие их медицинское обслуживание.</a:t>
            </a:r>
            <a:endParaRPr lang="ru-RU" altLang="ru-RU" sz="800" dirty="0" bmk="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269875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1400" dirty="0" bmk="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Ведение ведомственных </a:t>
            </a:r>
            <a:r>
              <a:rPr lang="ru-RU" altLang="ru-RU" sz="1400" dirty="0" err="1" bmk="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подрегистров</a:t>
            </a:r>
            <a:r>
              <a:rPr lang="ru-RU" altLang="ru-RU" sz="1400" dirty="0" bmk="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НРЭР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178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77797" y="173094"/>
            <a:ext cx="273687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РГМДР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МЗ  СССР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1986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го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       </a:t>
            </a:r>
            <a:r>
              <a:rPr lang="ru-RU" sz="1600" b="1" dirty="0"/>
              <a:t>                                                                     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436096" y="173755"/>
            <a:ext cx="300039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НРЭР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МЗ  РФ    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2015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cxnSp>
        <p:nvCxnSpPr>
          <p:cNvPr id="6" name="Прямая со стрелкой 5"/>
          <p:cNvCxnSpPr>
            <a:stCxn id="3" idx="3"/>
            <a:endCxn id="4" idx="1"/>
          </p:cNvCxnSpPr>
          <p:nvPr/>
        </p:nvCxnSpPr>
        <p:spPr>
          <a:xfrm>
            <a:off x="3214671" y="533134"/>
            <a:ext cx="2221425" cy="66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2004126" y="1470527"/>
            <a:ext cx="5135747" cy="8769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НРЭР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ФЕДЕРАЛЬНАЯ ИНФОРМАЦИОННАЯ СИСТЕМА  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489626" y="3933056"/>
            <a:ext cx="2350614" cy="7818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РЕГИОНАЛЬНЫЕ СЕГМЕНТЫ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699792" y="2736869"/>
            <a:ext cx="3960439" cy="7560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ЕДИНАЯ ФЕДЕРАЛЬНАЯ БАЗА ДАННЫХ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800696" y="3879252"/>
            <a:ext cx="2271196" cy="7818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ВЕДОМСТВЕННЫЕ ПОДРЕГИСТРЫ</a:t>
            </a:r>
          </a:p>
        </p:txBody>
      </p:sp>
      <p:cxnSp>
        <p:nvCxnSpPr>
          <p:cNvPr id="50" name="Прямая со стрелкой 49"/>
          <p:cNvCxnSpPr/>
          <p:nvPr/>
        </p:nvCxnSpPr>
        <p:spPr>
          <a:xfrm flipH="1">
            <a:off x="2538513" y="3518025"/>
            <a:ext cx="2579463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flipV="1">
            <a:off x="4338740" y="4546109"/>
            <a:ext cx="1388196" cy="8413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912416" y="5454271"/>
            <a:ext cx="7319166" cy="10103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/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ПЛАНОВАЯ   ВЫГРУЗКА   БАЗЫ   ДАННЫХ   НРЭР  </a:t>
            </a: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МЕДИЦИНСКИМИ   ОРГАНИЗАЦИЯМИ   РЕСПУБЛИКИ  КОМИ </a:t>
            </a: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ПРОИЗВОДИТСЯ  В  АПРЕЛЕ, ОКТЯБРЕ,  ДЕКАБРЕ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ru-RU" sz="1600" dirty="0"/>
          </a:p>
        </p:txBody>
      </p:sp>
      <p:cxnSp>
        <p:nvCxnSpPr>
          <p:cNvPr id="56" name="Прямая со стрелкой 55"/>
          <p:cNvCxnSpPr>
            <a:cxnSpLocks/>
          </p:cNvCxnSpPr>
          <p:nvPr/>
        </p:nvCxnSpPr>
        <p:spPr>
          <a:xfrm>
            <a:off x="2985155" y="4295895"/>
            <a:ext cx="270519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 стрелкой 60"/>
          <p:cNvCxnSpPr/>
          <p:nvPr/>
        </p:nvCxnSpPr>
        <p:spPr>
          <a:xfrm flipH="1">
            <a:off x="5117976" y="1030020"/>
            <a:ext cx="2311545" cy="3827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/>
          <p:nvPr/>
        </p:nvCxnSpPr>
        <p:spPr>
          <a:xfrm>
            <a:off x="4571999" y="2365129"/>
            <a:ext cx="5383" cy="3767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6314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70CE3D-2D96-4067-96F0-23CFC3F61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31626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документы регулирующие функционирование НРЭР и РГМДР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77D3BCE-7381-4982-874F-88274493EF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659" y="1253331"/>
            <a:ext cx="7886700" cy="4351338"/>
          </a:xfrm>
        </p:spPr>
        <p:txBody>
          <a:bodyPr>
            <a:normAutofit/>
          </a:bodyPr>
          <a:lstStyle/>
          <a:p>
            <a:pPr lvl="0"/>
            <a:r>
              <a:rPr lang="ru-RU" sz="1800" b="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30.12.2012 г. № 329‑ФЗ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1800" b="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РФ от 15.05.1991 г. № 1244‑1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1800" b="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Верховного Совета РФ от 27.12.1991 г. № 2123‑1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1800" b="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26.11.1998 г. № 175‑ФЗ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1800" b="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10.01.2002 г. № 2‑ФЗ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1800" b="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23.07.2013 г. № 625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1800" b="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Минздрава России от 23.03.2015 г. № 134н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1800" b="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Министерства здравоохранения Российской Федерации от 13.05.2015 № 24-3/10/2-2096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7D6F63D-80E9-4D78-BF4E-5F8F6C9FFD6E}"/>
              </a:ext>
            </a:extLst>
          </p:cNvPr>
          <p:cNvSpPr txBox="1"/>
          <p:nvPr/>
        </p:nvSpPr>
        <p:spPr>
          <a:xfrm>
            <a:off x="627659" y="4270634"/>
            <a:ext cx="597666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685800">
              <a:lnSpc>
                <a:spcPct val="90000"/>
              </a:lnSpc>
              <a:spcBef>
                <a:spcPct val="0"/>
              </a:spcBef>
            </a:pPr>
            <a:r>
              <a:rPr lang="ru-RU" sz="3000" dirty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Другие документы НРЭР и РГМДР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40FF0B0-8C8A-4CE2-BE01-EB9E7B9A5D83}"/>
              </a:ext>
            </a:extLst>
          </p:cNvPr>
          <p:cNvSpPr txBox="1"/>
          <p:nvPr/>
        </p:nvSpPr>
        <p:spPr>
          <a:xfrm>
            <a:off x="626666" y="4838349"/>
            <a:ext cx="7329710" cy="2026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22.09.1993 г. № 948</a:t>
            </a:r>
          </a:p>
          <a:p>
            <a:pPr marL="171450" indent="-17145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Минздрава России от 26.11.1993 г. № 281</a:t>
            </a:r>
          </a:p>
          <a:p>
            <a:pPr marL="171450" indent="-17145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Минздрава России от 11.08.1995 г. № 236</a:t>
            </a:r>
          </a:p>
          <a:p>
            <a:pPr marL="171450" indent="-17145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Минздрава России от 23.04.1998 г. № 134</a:t>
            </a:r>
          </a:p>
          <a:p>
            <a:pPr marL="171450" indent="-17145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Минздрава России от 22.10.2003 г. № 488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6366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019637"/>
            <a:ext cx="4572508" cy="974065"/>
          </a:xfrm>
        </p:spPr>
        <p:txBody>
          <a:bodyPr>
            <a:noAutofit/>
          </a:bodyPr>
          <a:lstStyle/>
          <a:p>
            <a:pPr algn="ctr"/>
            <a:r>
              <a:rPr lang="ru-RU" sz="1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Учреждение, ответственное за ведение регионального сегмента НРЭР по Республике Коми, приказом МЗ РК определен ГБУЗ РК «Республиканский медицинский информационно-аналитический центр»</a:t>
            </a:r>
            <a:endParaRPr lang="ru-RU" sz="1400" b="1" dirty="0">
              <a:solidFill>
                <a:schemeClr val="accent1"/>
              </a:solidFill>
            </a:endParaRP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3528" y="2204864"/>
            <a:ext cx="4245057" cy="421359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115616" y="188640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документы </a:t>
            </a:r>
          </a:p>
          <a:p>
            <a:pPr algn="ctr"/>
            <a:r>
              <a:rPr lang="ru-RU" sz="2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здравоохранения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Республики Коми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7715" y="1016917"/>
            <a:ext cx="4192492" cy="5726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6790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76064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зарегистрированных лиц, состоящих на учете в разрезе медицинских организаций в регистре </a:t>
            </a:r>
            <a:r>
              <a:rPr lang="ru-RU" sz="1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НРЭР </a:t>
            </a:r>
            <a:r>
              <a:rPr lang="ru-RU"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начало 2021 </a:t>
            </a:r>
            <a:r>
              <a:rPr lang="ru-RU" sz="20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 </a:t>
            </a:r>
            <a:endParaRPr lang="ru-RU" sz="20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7628766"/>
              </p:ext>
            </p:extLst>
          </p:nvPr>
        </p:nvGraphicFramePr>
        <p:xfrm>
          <a:off x="323529" y="872729"/>
          <a:ext cx="3744416" cy="5785426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6745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98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79718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Медицинские </a:t>
                      </a:r>
                    </a:p>
                    <a:p>
                      <a:pPr algn="ctr" rtl="0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состоящих</a:t>
                      </a:r>
                      <a:r>
                        <a:rPr lang="ru-RU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начало 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2021 года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9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Поликлиника ЛПО ОАО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Монди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СЛПК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79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Сыктывкарская городская поликлиника №3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79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Сыктывкарская детская поликлиника №3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828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Сыктывкарская городская больница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640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Эжвинская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городская поликлиника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640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Воркутинская БСМП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640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Воркутинская детская больница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640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Интинская центральная больница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230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Ухтинская детская больница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640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Городская поликлиника №2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п.Ярега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640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Ухтинская городская поликлиника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4833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Вуктыльская</a:t>
                      </a:r>
                      <a:r>
                        <a:rPr lang="ru-RU" sz="11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ЦРБ</a:t>
                      </a:r>
                    </a:p>
                    <a:p>
                      <a:pPr algn="l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56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Ижемская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ЦРБ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56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Княжпогостская ЦРБ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3647920"/>
              </p:ext>
            </p:extLst>
          </p:nvPr>
        </p:nvGraphicFramePr>
        <p:xfrm>
          <a:off x="4525620" y="872729"/>
          <a:ext cx="4176463" cy="5796631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520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61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37512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Медицинские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организации</a:t>
                      </a:r>
                    </a:p>
                    <a:p>
                      <a:pPr algn="ctr" rtl="0" fontAlgn="b"/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состоящих</a:t>
                      </a:r>
                      <a:r>
                        <a:rPr lang="ru-RU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начало 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2021 года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47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ГУЗ РК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Койгородская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ЦРБ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5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Корткеросская ЦРБ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437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Печорская ЦРБ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44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Прилузская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ЦРБ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744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Сосногорская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ЦРБ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68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Сыктывдинская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ЦРБ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744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Сысольская ЦРБ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744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Троицко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-Печорская ЦРБ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744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Удорская ЦРБ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53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Усинская ЦРБ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12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НУЗ Узловая больница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ст.Микунь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12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Усть-Вымская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ЦРБ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12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Усть-Куломская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ЦРБ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516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Усть-Цилемская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ЦРБ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50772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 по РК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1244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35521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568952" cy="576064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зарегистрированных лиц, состоящих на учете в разрезе медицинских организаций в регистре НРЭР на начало 2022 года 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5978873"/>
              </p:ext>
            </p:extLst>
          </p:nvPr>
        </p:nvGraphicFramePr>
        <p:xfrm>
          <a:off x="310700" y="980728"/>
          <a:ext cx="4320480" cy="5616624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0860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44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6326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Медицинские </a:t>
                      </a:r>
                    </a:p>
                    <a:p>
                      <a:pPr algn="ctr" rtl="0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состоящих на учете на начало 2022 года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65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Поликлиника ЛПО ОАО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Монди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СЛПК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65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Сыктывкарская городская поликлиника №3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265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Сыктывкарская детская поликлиника №3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617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Сыктывкарская городская больница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227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Эжвинская городская поликлиника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227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Воркутинская БСМП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227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Воркутинская детская больница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227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Интинская центральная больница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227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Ухтинская детская больница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227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Городская поликлиника №2 п.Ярега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265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Ухтинская городская поликлиника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9885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</a:t>
                      </a:r>
                      <a:r>
                        <a:rPr lang="ru-RU" sz="11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Вуктыльская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ЦРБ</a:t>
                      </a:r>
                    </a:p>
                    <a:p>
                      <a:pPr algn="l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150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Ижемская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ЦРБ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150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Княжпогостская ЦРБ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8506511"/>
              </p:ext>
            </p:extLst>
          </p:nvPr>
        </p:nvGraphicFramePr>
        <p:xfrm>
          <a:off x="4860032" y="980727"/>
          <a:ext cx="3960440" cy="5616625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8906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98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62470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Медицинские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организации</a:t>
                      </a:r>
                    </a:p>
                    <a:p>
                      <a:pPr algn="ctr" rtl="0" fontAlgn="b"/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состоящих на учете на начало 2022 года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27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ГУЗ РК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Койгородская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ЦРБ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327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Корткеросская ЦРБ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28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Печорская ЦРБ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28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Прилузская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ЦРБ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28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Сосногорская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ЦРБ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40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Сыктывдинская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ЦРБ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28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Сысольская ЦРБ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28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Троицко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-Печорская ЦРБ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28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Удорская ЦРБ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253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Усинская ЦРБ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746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НУЗ Узловая больница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ст.Микунь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746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Усть-Вымская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ЦРБ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746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Усть-Куломская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ЦРБ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5933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Усть-Цилемская ЦРБ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2206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 по РК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1195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4350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20080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умерших за 2021 год в Республике Коми в разрезе медицинских организаций </a:t>
            </a:r>
            <a:r>
              <a:rPr lang="ru-RU" sz="1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8023043"/>
              </p:ext>
            </p:extLst>
          </p:nvPr>
        </p:nvGraphicFramePr>
        <p:xfrm>
          <a:off x="179512" y="908720"/>
          <a:ext cx="4392488" cy="570759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1374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49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83649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Медицинские </a:t>
                      </a:r>
                    </a:p>
                    <a:p>
                      <a:pPr algn="ctr" rtl="0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умерших  за</a:t>
                      </a:r>
                      <a:r>
                        <a:rPr lang="ru-RU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2021 год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91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Поликлиника ЛПО ОАО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Монди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СЛПК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91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Сыктывкарская городская поликлиника №3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91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Сыктывкарская детская поликлиника №3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970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Сыктывкарская городская больница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739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Эжвинская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городская поликлиника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739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Воркутинская БСМП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739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Воркутинская детская больница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739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Интинская центральная больница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30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Ухтинская детская больница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739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Городская поликлиника №2 п.Ярега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739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Ухтинская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городская поликлиника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6015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Вуктыльская</a:t>
                      </a:r>
                      <a:r>
                        <a:rPr lang="ru-RU" sz="11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ЦРБ</a:t>
                      </a:r>
                    </a:p>
                    <a:p>
                      <a:pPr algn="l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66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Ижемская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ЦРБ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66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Княжпогостская ЦРБ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8334160"/>
              </p:ext>
            </p:extLst>
          </p:nvPr>
        </p:nvGraphicFramePr>
        <p:xfrm>
          <a:off x="4932040" y="908720"/>
          <a:ext cx="3888432" cy="570759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7774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9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52128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Медицинские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организации</a:t>
                      </a:r>
                    </a:p>
                    <a:p>
                      <a:pPr algn="ctr" rtl="0" fontAlgn="b"/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умерших за 2021 год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062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ГУЗ РК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Койгородская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ЦРБ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062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Корткеросская ЦРБ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062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Печорская ЦРБ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062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Прилузская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ЦРБ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062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Сосногорская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ЦРБ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10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Сыктывдинская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ЦРБ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062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Сысольская ЦРБ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062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Троицко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-Печорская ЦРБ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062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Удорская ЦРБ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957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Усинская ЦРБ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491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НУЗ Узловая больница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ст.Микунь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491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Усть-Вымская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ЦРБ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491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Усть-Куломская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ЦРБ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561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Усть-Цилемская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ЦРБ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5976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РК Республиканский госпиталь ветеранов войн и УБД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192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 по РК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08171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2647</TotalTime>
  <Words>2397</Words>
  <Application>Microsoft Office PowerPoint</Application>
  <PresentationFormat>Экран (4:3)</PresentationFormat>
  <Paragraphs>476</Paragraphs>
  <Slides>25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Times New Roman</vt:lpstr>
      <vt:lpstr>Тема Office</vt:lpstr>
      <vt:lpstr>ВЕДЕНИЕ РЕГИОНАЛЬНОГО СЕГМЕНТА НАЦИОНАЛЬНОГО РАДИАЦИОННО-ЭПИДЕМИОЛОГИЧЕСКОГО РЕГИСТРА (НРЭР)  по Республике Коми 2022</vt:lpstr>
      <vt:lpstr>О регистре</vt:lpstr>
      <vt:lpstr>О регистре</vt:lpstr>
      <vt:lpstr>Презентация PowerPoint</vt:lpstr>
      <vt:lpstr>Нормативные документы регулирующие функционирование НРЭР и РГМДР</vt:lpstr>
      <vt:lpstr>Учреждение, ответственное за ведение регионального сегмента НРЭР по Республике Коми, приказом МЗ РК определен ГБУЗ РК «Республиканский медицинский информационно-аналитический центр»</vt:lpstr>
      <vt:lpstr>Количество зарегистрированных лиц, состоящих на учете в разрезе медицинских организаций в регистре НРЭР на начало 2021 года  </vt:lpstr>
      <vt:lpstr>Количество зарегистрированных лиц, состоящих на учете в разрезе медицинских организаций в регистре НРЭР на начало 2022 года </vt:lpstr>
      <vt:lpstr>Количество умерших за 2021 год в Республике Коми в разрезе медицинских организаций   </vt:lpstr>
      <vt:lpstr> ОХВАТ НАБЛЮДЕНИЕМ, ЛИЦ ЗАРЕГИСТРИРОВАННЫХ В НРЭР ПО РЕСПУБЛИКЕ КОМИ 2009-2022 гг. </vt:lpstr>
      <vt:lpstr>ОХВАТ НАБЛЮДЕНИЕМ, ЛИЦ ЗАРЕГИСТРИРОВАННЫХ В НРЭР ПО РЕСПУБЛИКЕ КОМИ 2019-2022 гг. </vt:lpstr>
      <vt:lpstr>ОХВАТ НАБЛЮДЕНИЕМ ПО ГОДАМ  2019-2022</vt:lpstr>
      <vt:lpstr>ОШИБКИ    ВЫЯВЛЕННЫЕ    В   РЕГИСТРЕ форма  «СОЗ»  СВЕДЕНИЯ ОБ ОНКОЛОГИЧЕСКОМ ЗАБОЛЕВАНИИ   База Данных  от 28.04.2022г.</vt:lpstr>
      <vt:lpstr>ОШИБКИ ПРИ ЗАПОЛНЕНИИ ФОРМЫ «СОЗ»                СВЕДЕНИЯ ОБ ОНКОЛОГИЧЕСКОМ ЗАБОЛЕВАНИИ    в  2021-2022 гг.</vt:lpstr>
      <vt:lpstr>ОШИБКИ ПРИ ЗАПОЛНЕНИИ ФОРМЫ « СОЗ»                               СВЕДЕНИЯ ОБ ОНКОЛОГИЧЕСКОМ ЗАБОЛЕВАНИИ    в  2021-2022 гг. </vt:lpstr>
      <vt:lpstr>КОММЕНТАРИИ К СОЗ МРНЦ им. А.Ф. Цыба</vt:lpstr>
      <vt:lpstr>ОШИБКИ    ВЫЯВЛЕННЫЕ    ПРИ   ПРОВЕДЕНИИ  ПРОГРАММНОГО КОНТРОЛЯ  форма  « СПС»  СВЕДЕНИЯ О ПРИЧИНАХ СМЕРТИ  от 28.04.2022г.</vt:lpstr>
      <vt:lpstr>ОШИБКИ  ПРИ  ЗАПОЛНЕНИИ  ФОРМЫ   «СПС»                               СВЕДЕНИЯ   ПРИЧИН   СМЕРТИ    в  2021-2022 гг. </vt:lpstr>
      <vt:lpstr> НЕКОТОРЫЕ КОММЕНТАРИИ К СПС МРНЦ им. А.Ф. Цыба</vt:lpstr>
      <vt:lpstr>ОШИБКИ    ВЫЯВЛЕННЫЕ    ПРИ   ПРОВЕДЕНИИ  ПРОГРАММНОГО КОНТРОЛЯ  форма  «СЗЛ»  СВЕДЕНИЯ О ЗАРЕГИСТРИРОВАННОМ ЛИЦЕ 2022г.</vt:lpstr>
      <vt:lpstr>Проблемы  по ведению регистра  ПОСАД НРЭР  в  2022 г.</vt:lpstr>
      <vt:lpstr>Задачи, которые необходимо решить  до конца декабря 2022 года </vt:lpstr>
      <vt:lpstr>Презентация PowerPoint</vt:lpstr>
      <vt:lpstr>Пятый Международный юбилейный форум онкологии и радиотерапии «Ради жизни – For Life» </vt:lpstr>
      <vt:lpstr>Контактная информация ГБУЗ   РК «Республиканский  медицинский  информационно-аналитический  центр»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590</cp:revision>
  <cp:lastPrinted>2022-11-18T09:21:50Z</cp:lastPrinted>
  <dcterms:created xsi:type="dcterms:W3CDTF">2017-10-31T06:35:37Z</dcterms:created>
  <dcterms:modified xsi:type="dcterms:W3CDTF">2022-11-28T11:33:45Z</dcterms:modified>
</cp:coreProperties>
</file>