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67" r:id="rId1"/>
  </p:sldMasterIdLst>
  <p:notesMasterIdLst>
    <p:notesMasterId r:id="rId67"/>
  </p:notesMasterIdLst>
  <p:sldIdLst>
    <p:sldId id="256" r:id="rId2"/>
    <p:sldId id="1200" r:id="rId3"/>
    <p:sldId id="291" r:id="rId4"/>
    <p:sldId id="260" r:id="rId5"/>
    <p:sldId id="261" r:id="rId6"/>
    <p:sldId id="1185" r:id="rId7"/>
    <p:sldId id="1186" r:id="rId8"/>
    <p:sldId id="1187" r:id="rId9"/>
    <p:sldId id="1188" r:id="rId10"/>
    <p:sldId id="1189" r:id="rId11"/>
    <p:sldId id="1169" r:id="rId12"/>
    <p:sldId id="1170" r:id="rId13"/>
    <p:sldId id="1171" r:id="rId14"/>
    <p:sldId id="1172" r:id="rId15"/>
    <p:sldId id="1173" r:id="rId16"/>
    <p:sldId id="1174" r:id="rId17"/>
    <p:sldId id="1175" r:id="rId18"/>
    <p:sldId id="1176" r:id="rId19"/>
    <p:sldId id="1177" r:id="rId20"/>
    <p:sldId id="1178" r:id="rId21"/>
    <p:sldId id="1181" r:id="rId22"/>
    <p:sldId id="1054" r:id="rId23"/>
    <p:sldId id="1192" r:id="rId24"/>
    <p:sldId id="265" r:id="rId25"/>
    <p:sldId id="268" r:id="rId26"/>
    <p:sldId id="269" r:id="rId27"/>
    <p:sldId id="263" r:id="rId28"/>
    <p:sldId id="280" r:id="rId29"/>
    <p:sldId id="257" r:id="rId30"/>
    <p:sldId id="281" r:id="rId31"/>
    <p:sldId id="282" r:id="rId32"/>
    <p:sldId id="283" r:id="rId33"/>
    <p:sldId id="1051" r:id="rId34"/>
    <p:sldId id="1044" r:id="rId35"/>
    <p:sldId id="287" r:id="rId36"/>
    <p:sldId id="1038" r:id="rId37"/>
    <p:sldId id="1042" r:id="rId38"/>
    <p:sldId id="1198" r:id="rId39"/>
    <p:sldId id="290" r:id="rId40"/>
    <p:sldId id="1049" r:id="rId41"/>
    <p:sldId id="286" r:id="rId42"/>
    <p:sldId id="1046" r:id="rId43"/>
    <p:sldId id="1168" r:id="rId44"/>
    <p:sldId id="1055" r:id="rId45"/>
    <p:sldId id="1048" r:id="rId46"/>
    <p:sldId id="1047" r:id="rId47"/>
    <p:sldId id="1060" r:id="rId48"/>
    <p:sldId id="1059" r:id="rId49"/>
    <p:sldId id="1193" r:id="rId50"/>
    <p:sldId id="1194" r:id="rId51"/>
    <p:sldId id="1195" r:id="rId52"/>
    <p:sldId id="1057" r:id="rId53"/>
    <p:sldId id="1056" r:id="rId54"/>
    <p:sldId id="1063" r:id="rId55"/>
    <p:sldId id="1062" r:id="rId56"/>
    <p:sldId id="1167" r:id="rId57"/>
    <p:sldId id="1037" r:id="rId58"/>
    <p:sldId id="271" r:id="rId59"/>
    <p:sldId id="273" r:id="rId60"/>
    <p:sldId id="275" r:id="rId61"/>
    <p:sldId id="272" r:id="rId62"/>
    <p:sldId id="277" r:id="rId63"/>
    <p:sldId id="276" r:id="rId64"/>
    <p:sldId id="278" r:id="rId65"/>
    <p:sldId id="279" r:id="rId6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0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CCFFFF"/>
    <a:srgbClr val="FEBEF5"/>
    <a:srgbClr val="99FFCC"/>
    <a:srgbClr val="FFFFCC"/>
    <a:srgbClr val="ACDEC9"/>
    <a:srgbClr val="F90F0F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010F2-777A-48B2-9834-38AF2219505B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324C2B-7903-4D58-B49C-3BBE76DB05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758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74890" y="5126092"/>
            <a:ext cx="5399116" cy="485629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-222250" y="809625"/>
            <a:ext cx="7192963" cy="40465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6486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702EC43-A73D-4294-BB6A-533DF13B62F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EAE6F95-3064-4F01-93F4-FCF6B223CCBC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194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2EC43-A73D-4294-BB6A-533DF13B62F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6F95-3064-4F01-93F4-FCF6B223CC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22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2EC43-A73D-4294-BB6A-533DF13B62F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6F95-3064-4F01-93F4-FCF6B223CCBC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984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2EC43-A73D-4294-BB6A-533DF13B62F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6F95-3064-4F01-93F4-FCF6B223CCB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02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2EC43-A73D-4294-BB6A-533DF13B62F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6F95-3064-4F01-93F4-FCF6B223CC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772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2EC43-A73D-4294-BB6A-533DF13B62F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6F95-3064-4F01-93F4-FCF6B223CCB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93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2EC43-A73D-4294-BB6A-533DF13B62F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6F95-3064-4F01-93F4-FCF6B223CCBC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266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2EC43-A73D-4294-BB6A-533DF13B62F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6F95-3064-4F01-93F4-FCF6B223CCBC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801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2EC43-A73D-4294-BB6A-533DF13B62F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6F95-3064-4F01-93F4-FCF6B223CCBC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156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 Layou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0" name="think-cell Slide" r:id="rId4" imgW="180" imgH="180" progId="TCLayout.ActiveDocument.1">
                  <p:embed/>
                </p:oleObj>
              </mc:Choice>
              <mc:Fallback>
                <p:oleObj name="think-cell Slide" r:id="rId4" imgW="180" imgH="18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19100" y="191100"/>
            <a:ext cx="12192000" cy="80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None/>
              <a:defRPr sz="4800"/>
            </a:lvl1pPr>
            <a:lvl2pPr lvl="1" algn="ctr">
              <a:spcBef>
                <a:spcPts val="0"/>
              </a:spcBef>
              <a:buNone/>
              <a:defRPr/>
            </a:lvl2pPr>
            <a:lvl3pPr lvl="2" algn="ctr">
              <a:spcBef>
                <a:spcPts val="0"/>
              </a:spcBef>
              <a:buNone/>
              <a:defRPr/>
            </a:lvl3pPr>
            <a:lvl4pPr lvl="3" algn="ctr">
              <a:spcBef>
                <a:spcPts val="0"/>
              </a:spcBef>
              <a:buNone/>
              <a:defRPr/>
            </a:lvl4pPr>
            <a:lvl5pPr lvl="4" algn="ctr">
              <a:spcBef>
                <a:spcPts val="0"/>
              </a:spcBef>
              <a:buNone/>
              <a:defRPr/>
            </a:lvl5pPr>
            <a:lvl6pPr lvl="5" algn="ctr">
              <a:spcBef>
                <a:spcPts val="0"/>
              </a:spcBef>
              <a:buNone/>
              <a:defRPr/>
            </a:lvl6pPr>
            <a:lvl7pPr lvl="6" algn="ctr">
              <a:spcBef>
                <a:spcPts val="0"/>
              </a:spcBef>
              <a:buNone/>
              <a:defRPr/>
            </a:lvl7pPr>
            <a:lvl8pPr lvl="7" algn="ctr">
              <a:spcBef>
                <a:spcPts val="0"/>
              </a:spcBef>
              <a:buNone/>
              <a:defRPr/>
            </a:lvl8pPr>
            <a:lvl9pPr lvl="8" algn="ctr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ubTitle" idx="1"/>
          </p:nvPr>
        </p:nvSpPr>
        <p:spPr>
          <a:xfrm>
            <a:off x="9567" y="984157"/>
            <a:ext cx="12144000" cy="37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None/>
              <a:defRPr/>
            </a:lvl1pPr>
            <a:lvl2pPr lvl="1" algn="ctr">
              <a:spcBef>
                <a:spcPts val="0"/>
              </a:spcBef>
              <a:buNone/>
              <a:defRPr/>
            </a:lvl2pPr>
            <a:lvl3pPr lvl="2" algn="ctr">
              <a:spcBef>
                <a:spcPts val="0"/>
              </a:spcBef>
              <a:buNone/>
              <a:defRPr/>
            </a:lvl3pPr>
            <a:lvl4pPr lvl="3" algn="ctr">
              <a:spcBef>
                <a:spcPts val="0"/>
              </a:spcBef>
              <a:buNone/>
              <a:defRPr/>
            </a:lvl4pPr>
            <a:lvl5pPr lvl="4" algn="ctr">
              <a:spcBef>
                <a:spcPts val="0"/>
              </a:spcBef>
              <a:buNone/>
              <a:defRPr/>
            </a:lvl5pPr>
            <a:lvl6pPr lvl="5" algn="ctr">
              <a:spcBef>
                <a:spcPts val="0"/>
              </a:spcBef>
              <a:buNone/>
              <a:defRPr/>
            </a:lvl6pPr>
            <a:lvl7pPr lvl="6" algn="ctr">
              <a:spcBef>
                <a:spcPts val="0"/>
              </a:spcBef>
              <a:buNone/>
              <a:defRPr/>
            </a:lvl7pPr>
            <a:lvl8pPr lvl="7" algn="ctr">
              <a:spcBef>
                <a:spcPts val="0"/>
              </a:spcBef>
              <a:buNone/>
              <a:defRPr/>
            </a:lvl8pPr>
            <a:lvl9pPr lvl="8" algn="ctr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616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2EC43-A73D-4294-BB6A-533DF13B62F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6F95-3064-4F01-93F4-FCF6B223CC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302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2EC43-A73D-4294-BB6A-533DF13B62F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6F95-3064-4F01-93F4-FCF6B223CCBC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735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2EC43-A73D-4294-BB6A-533DF13B62F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6F95-3064-4F01-93F4-FCF6B223CC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819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2EC43-A73D-4294-BB6A-533DF13B62F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6F95-3064-4F01-93F4-FCF6B223CCBC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92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2EC43-A73D-4294-BB6A-533DF13B62F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6F95-3064-4F01-93F4-FCF6B223CCBC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722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2EC43-A73D-4294-BB6A-533DF13B62F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6F95-3064-4F01-93F4-FCF6B223CC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322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2EC43-A73D-4294-BB6A-533DF13B62F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6F95-3064-4F01-93F4-FCF6B223CCBC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057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2EC43-A73D-4294-BB6A-533DF13B62F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6F95-3064-4F01-93F4-FCF6B223CC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272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702EC43-A73D-4294-BB6A-533DF13B62F6}" type="datetimeFigureOut">
              <a:rPr lang="ru-RU" smtClean="0"/>
              <a:t>27.12.2024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EAE6F95-3064-4F01-93F4-FCF6B223CC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991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  <p:sldLayoutId id="2147483885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jpg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>
            <a:extLst>
              <a:ext uri="{FF2B5EF4-FFF2-40B4-BE49-F238E27FC236}">
                <a16:creationId xmlns:a16="http://schemas.microsoft.com/office/drawing/2014/main" id="{F39C00D2-4FD6-4C46-9001-779779F39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6512" y="1609726"/>
            <a:ext cx="7038976" cy="1733549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Форма № 30 «Сведения о деятельности медицинской организации»</a:t>
            </a:r>
          </a:p>
        </p:txBody>
      </p:sp>
      <p:sp useBgFill="1">
        <p:nvSpPr>
          <p:cNvPr id="3" name="Подзаголовок 2">
            <a:extLst>
              <a:ext uri="{FF2B5EF4-FFF2-40B4-BE49-F238E27FC236}">
                <a16:creationId xmlns:a16="http://schemas.microsoft.com/office/drawing/2014/main" id="{BCBE2C25-9BB8-4C4A-BC7B-CCF95E631F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1470" y="3648075"/>
            <a:ext cx="7134225" cy="1600199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Раздел </a:t>
            </a:r>
            <a:r>
              <a:rPr lang="en-US" sz="3600" dirty="0">
                <a:solidFill>
                  <a:schemeClr val="tx1"/>
                </a:solidFill>
              </a:rPr>
              <a:t>II</a:t>
            </a:r>
            <a:r>
              <a:rPr lang="ru-RU" sz="3600" dirty="0">
                <a:solidFill>
                  <a:schemeClr val="tx1"/>
                </a:solidFill>
              </a:rPr>
              <a:t>. </a:t>
            </a:r>
          </a:p>
          <a:p>
            <a:pPr algn="ctr"/>
            <a:r>
              <a:rPr lang="ru-RU" sz="3600" dirty="0">
                <a:solidFill>
                  <a:schemeClr val="tx1"/>
                </a:solidFill>
              </a:rPr>
              <a:t>Штаты медицинской организации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89325D-5E70-4A44-AAFD-B50B42152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197971"/>
            <a:ext cx="2533825" cy="9196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 useBgFill="1">
        <p:nvSpPr>
          <p:cNvPr id="6" name="Прямоугольник 5">
            <a:extLst>
              <a:ext uri="{FF2B5EF4-FFF2-40B4-BE49-F238E27FC236}">
                <a16:creationId xmlns:a16="http://schemas.microsoft.com/office/drawing/2014/main" id="{DA20DB9B-92DE-4A64-A43C-B73CB57ABCB8}"/>
              </a:ext>
            </a:extLst>
          </p:cNvPr>
          <p:cNvSpPr/>
          <p:nvPr/>
        </p:nvSpPr>
        <p:spPr>
          <a:xfrm>
            <a:off x="4857750" y="6183473"/>
            <a:ext cx="7210425" cy="268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Азаренкова Наталия Венедиктовна, экономист ОМС, 301-240, доб.618</a:t>
            </a:r>
          </a:p>
        </p:txBody>
      </p:sp>
    </p:spTree>
    <p:extLst>
      <p:ext uri="{BB962C8B-B14F-4D97-AF65-F5344CB8AC3E}">
        <p14:creationId xmlns:p14="http://schemas.microsoft.com/office/powerpoint/2010/main" val="3187345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09542A-3553-4B00-A27C-373E7A1BD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92" y="664234"/>
            <a:ext cx="10705382" cy="552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15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31C44F-8FEA-48C4-A9BD-3DB8540EB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48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1B9231-B784-4CA7-BF24-A8CFE4621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61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418AEE-05D6-48FA-B617-D79826C40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10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E1E146-07FA-4735-87DC-F5F329140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42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9B04E3-0805-475E-804D-A4BDF3160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59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48A92C-0BAA-4D66-999D-575D05110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37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5721B8-1561-4418-8928-BA7792E30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7078C2C-1EE3-458E-A502-AC6F9CB9D250}"/>
              </a:ext>
            </a:extLst>
          </p:cNvPr>
          <p:cNvSpPr/>
          <p:nvPr/>
        </p:nvSpPr>
        <p:spPr>
          <a:xfrm>
            <a:off x="5089585" y="5581291"/>
            <a:ext cx="4692770" cy="2932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141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61974D-41CB-47F6-943A-0CE442B4F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85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4C3C6E9-626D-46E8-83AB-C31825BEE343}"/>
              </a:ext>
            </a:extLst>
          </p:cNvPr>
          <p:cNvSpPr/>
          <p:nvPr/>
        </p:nvSpPr>
        <p:spPr>
          <a:xfrm>
            <a:off x="1220997" y="3625969"/>
            <a:ext cx="5067659" cy="250218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показать, если участок терапевта на фельдшере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1F9709B-4A42-4652-81D2-D1528B4BA61A}"/>
              </a:ext>
            </a:extLst>
          </p:cNvPr>
          <p:cNvSpPr/>
          <p:nvPr/>
        </p:nvSpPr>
        <p:spPr>
          <a:xfrm>
            <a:off x="672860" y="6236898"/>
            <a:ext cx="5615796" cy="250217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Прочие медсестры строка 198.  Прочий СМП строка 216=0</a:t>
            </a:r>
          </a:p>
        </p:txBody>
      </p:sp>
    </p:spTree>
    <p:extLst>
      <p:ext uri="{BB962C8B-B14F-4D97-AF65-F5344CB8AC3E}">
        <p14:creationId xmlns:p14="http://schemas.microsoft.com/office/powerpoint/2010/main" val="808603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A29B87-5ACA-47ED-9913-86F49FAC0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80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5A739A4-05BF-4896-BEC4-68F54A796049}"/>
              </a:ext>
            </a:extLst>
          </p:cNvPr>
          <p:cNvSpPr/>
          <p:nvPr/>
        </p:nvSpPr>
        <p:spPr>
          <a:xfrm>
            <a:off x="1019174" y="819834"/>
            <a:ext cx="10296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1100. Должности и физические лица медицинской организации</a:t>
            </a:r>
            <a:endParaRPr lang="ru-RU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9DEB9D61-6E1B-4526-8C5D-A0EFE0A7AD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8522" y="1322550"/>
          <a:ext cx="10385659" cy="4798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7" name="Document" r:id="rId3" imgW="9532139" imgH="3795189" progId="Word.Document.12">
                  <p:embed/>
                </p:oleObj>
              </mc:Choice>
              <mc:Fallback>
                <p:oleObj name="Document" r:id="rId3" imgW="9532139" imgH="3795189" progId="Word.Document.12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9DEB9D61-6E1B-4526-8C5D-A0EFE0A7AD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8522" y="1322550"/>
                        <a:ext cx="10385659" cy="4798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1F3B1B-F9EE-4732-AFFF-3C0A7F25B9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50" y="3022752"/>
            <a:ext cx="6305550" cy="292626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79112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2DD772-0DA4-49CC-B68D-A68458D53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66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25609F-EC73-41AB-873C-D9EC5400F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930146-D71F-46D0-8865-81BAD8E6D07B}"/>
              </a:ext>
            </a:extLst>
          </p:cNvPr>
          <p:cNvSpPr/>
          <p:nvPr/>
        </p:nvSpPr>
        <p:spPr>
          <a:xfrm>
            <a:off x="2279532" y="4852179"/>
            <a:ext cx="7305675" cy="1249235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самом отчете по 30 форме из прочего персонала показываются только 4 категории: социальные работники, специалисты по социальной работе, водители скорой медицинской помощи и ИТ-специалисты. </a:t>
            </a:r>
          </a:p>
          <a:p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Всю полную расшифровку прочего персонала показываем в отчете «Ф 30 штаты прочие» в Парусе. </a:t>
            </a:r>
          </a:p>
        </p:txBody>
      </p:sp>
    </p:spTree>
    <p:extLst>
      <p:ext uri="{BB962C8B-B14F-4D97-AF65-F5344CB8AC3E}">
        <p14:creationId xmlns:p14="http://schemas.microsoft.com/office/powerpoint/2010/main" val="1470328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BC600D-8345-429C-9CCD-D062EEE03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77" y="785004"/>
            <a:ext cx="10610492" cy="54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16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8A2175-3B71-4285-B417-31541F6B6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894" y="750498"/>
            <a:ext cx="10550106" cy="533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95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C6C8310-F312-46B4-B3C7-D4C6A71966B6}"/>
              </a:ext>
            </a:extLst>
          </p:cNvPr>
          <p:cNvGraphicFramePr>
            <a:graphicFrameLocks noGrp="1"/>
          </p:cNvGraphicFramePr>
          <p:nvPr/>
        </p:nvGraphicFramePr>
        <p:xfrm>
          <a:off x="1019174" y="1333500"/>
          <a:ext cx="10153651" cy="4825135"/>
        </p:xfrm>
        <a:graphic>
          <a:graphicData uri="http://schemas.openxmlformats.org/drawingml/2006/table">
            <a:tbl>
              <a:tblPr firstRow="1" firstCol="1" bandRow="1"/>
              <a:tblGrid>
                <a:gridCol w="3028950">
                  <a:extLst>
                    <a:ext uri="{9D8B030D-6E8A-4147-A177-3AD203B41FA5}">
                      <a16:colId xmlns:a16="http://schemas.microsoft.com/office/drawing/2014/main" val="1009923120"/>
                    </a:ext>
                  </a:extLst>
                </a:gridCol>
                <a:gridCol w="714376">
                  <a:extLst>
                    <a:ext uri="{9D8B030D-6E8A-4147-A177-3AD203B41FA5}">
                      <a16:colId xmlns:a16="http://schemas.microsoft.com/office/drawing/2014/main" val="1679204820"/>
                    </a:ext>
                  </a:extLst>
                </a:gridCol>
                <a:gridCol w="962024">
                  <a:extLst>
                    <a:ext uri="{9D8B030D-6E8A-4147-A177-3AD203B41FA5}">
                      <a16:colId xmlns:a16="http://schemas.microsoft.com/office/drawing/2014/main" val="1512149070"/>
                    </a:ext>
                  </a:extLst>
                </a:gridCol>
                <a:gridCol w="733426">
                  <a:extLst>
                    <a:ext uri="{9D8B030D-6E8A-4147-A177-3AD203B41FA5}">
                      <a16:colId xmlns:a16="http://schemas.microsoft.com/office/drawing/2014/main" val="167667298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4076393664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110995666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012610089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3214469112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330233407"/>
                    </a:ext>
                  </a:extLst>
                </a:gridCol>
              </a:tblGrid>
              <a:tr h="16619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должности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(специальности)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стр.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должностей в целом по организации,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физи-ческих лиц основ-ных работ-ников на занятых долж-ностях,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3662927"/>
                  </a:ext>
                </a:extLst>
              </a:tr>
              <a:tr h="5224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амбулаторных условиях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стационарных условиях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35909"/>
                  </a:ext>
                </a:extLst>
              </a:tr>
              <a:tr h="5926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709382"/>
                  </a:ext>
                </a:extLst>
              </a:tr>
              <a:tr h="1661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9724422"/>
                  </a:ext>
                </a:extLst>
              </a:tr>
              <a:tr h="21894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 - всего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981746"/>
                  </a:ext>
                </a:extLst>
              </a:tr>
              <a:tr h="355638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Специалисты с высшим немедицинским образованием, всего:</a:t>
                      </a:r>
                    </a:p>
                  </a:txBody>
                  <a:tcPr marL="62805" marR="62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8977108"/>
                  </a:ext>
                </a:extLst>
              </a:tr>
              <a:tr h="170454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Провизоры 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1029083"/>
                  </a:ext>
                </a:extLst>
              </a:tr>
              <a:tr h="170454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медперсонал, всего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5339484"/>
                  </a:ext>
                </a:extLst>
              </a:tr>
              <a:tr h="170454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Фармацевты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741257"/>
                  </a:ext>
                </a:extLst>
              </a:tr>
              <a:tr h="209485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Младший медперсонал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4806897"/>
                  </a:ext>
                </a:extLst>
              </a:tr>
              <a:tr h="170454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Прочий персонал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256740"/>
                  </a:ext>
                </a:extLst>
              </a:tr>
              <a:tr h="170454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Всего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910158"/>
                  </a:ext>
                </a:extLst>
              </a:tr>
              <a:tr h="726006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Кроме того, должности и физические лица специалистов с высшим немедицинским образованием, занимающих должности врачей, всего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841237"/>
                  </a:ext>
                </a:extLst>
              </a:tr>
              <a:tr h="726006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Кроме того, должности  и физические лица  без медицинского образования занимающих должности среднего медицинского персонала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719144"/>
                  </a:ext>
                </a:extLst>
              </a:tr>
              <a:tr h="170454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Итого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4846650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5A739A4-05BF-4896-BEC4-68F54A796049}"/>
              </a:ext>
            </a:extLst>
          </p:cNvPr>
          <p:cNvSpPr/>
          <p:nvPr/>
        </p:nvSpPr>
        <p:spPr>
          <a:xfrm>
            <a:off x="1019174" y="819834"/>
            <a:ext cx="10296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1100. Должности и физические лица медицинской организации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8C989A3-953D-4186-AFD2-7801C29CFF30}"/>
              </a:ext>
            </a:extLst>
          </p:cNvPr>
          <p:cNvSpPr/>
          <p:nvPr/>
        </p:nvSpPr>
        <p:spPr>
          <a:xfrm>
            <a:off x="4895850" y="3295489"/>
            <a:ext cx="6276975" cy="1866034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Графы 4, 6, 8 «Занято» - должности, занятые временно отсутствующими на конец года работниками (например, отпуск, командировка, болезнь, декретный отпуск, мобилизация), показывают, как занятые.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эти должности временно замещены другими лицами, их вторично, как занятые, не показывают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D724753C-8F3C-4A7B-9E02-543BD1611AB4}"/>
              </a:ext>
            </a:extLst>
          </p:cNvPr>
          <p:cNvSpPr/>
          <p:nvPr/>
        </p:nvSpPr>
        <p:spPr>
          <a:xfrm>
            <a:off x="5710455" y="2676525"/>
            <a:ext cx="753611" cy="208956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CE05C8EC-6BE3-4F2F-B63A-8F6AAF4A1A3E}"/>
              </a:ext>
            </a:extLst>
          </p:cNvPr>
          <p:cNvSpPr/>
          <p:nvPr/>
        </p:nvSpPr>
        <p:spPr>
          <a:xfrm>
            <a:off x="7499233" y="2676525"/>
            <a:ext cx="753611" cy="208956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D0423BBB-D14E-43BA-B722-ECD805661FCC}"/>
              </a:ext>
            </a:extLst>
          </p:cNvPr>
          <p:cNvSpPr/>
          <p:nvPr/>
        </p:nvSpPr>
        <p:spPr>
          <a:xfrm>
            <a:off x="9384047" y="2676525"/>
            <a:ext cx="753611" cy="208956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627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EAC0016-604A-45E2-8284-E77520B31C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003243"/>
              </p:ext>
            </p:extLst>
          </p:nvPr>
        </p:nvGraphicFramePr>
        <p:xfrm>
          <a:off x="914399" y="1183386"/>
          <a:ext cx="10353675" cy="4491228"/>
        </p:xfrm>
        <a:graphic>
          <a:graphicData uri="http://schemas.openxmlformats.org/drawingml/2006/table">
            <a:tbl>
              <a:tblPr firstRow="1" firstCol="1" bandRow="1"/>
              <a:tblGrid>
                <a:gridCol w="1781175">
                  <a:extLst>
                    <a:ext uri="{9D8B030D-6E8A-4147-A177-3AD203B41FA5}">
                      <a16:colId xmlns:a16="http://schemas.microsoft.com/office/drawing/2014/main" val="2523709248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2917491805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8459817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430847137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397736505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1609153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759238744"/>
                    </a:ext>
                  </a:extLst>
                </a:gridCol>
                <a:gridCol w="619883">
                  <a:extLst>
                    <a:ext uri="{9D8B030D-6E8A-4147-A177-3AD203B41FA5}">
                      <a16:colId xmlns:a16="http://schemas.microsoft.com/office/drawing/2014/main" val="2501301043"/>
                    </a:ext>
                  </a:extLst>
                </a:gridCol>
                <a:gridCol w="829406">
                  <a:extLst>
                    <a:ext uri="{9D8B030D-6E8A-4147-A177-3AD203B41FA5}">
                      <a16:colId xmlns:a16="http://schemas.microsoft.com/office/drawing/2014/main" val="4260562394"/>
                    </a:ext>
                  </a:extLst>
                </a:gridCol>
                <a:gridCol w="940755">
                  <a:extLst>
                    <a:ext uri="{9D8B030D-6E8A-4147-A177-3AD203B41FA5}">
                      <a16:colId xmlns:a16="http://schemas.microsoft.com/office/drawing/2014/main" val="5305465"/>
                    </a:ext>
                  </a:extLst>
                </a:gridCol>
                <a:gridCol w="829406">
                  <a:extLst>
                    <a:ext uri="{9D8B030D-6E8A-4147-A177-3AD203B41FA5}">
                      <a16:colId xmlns:a16="http://schemas.microsoft.com/office/drawing/2014/main" val="1590321645"/>
                    </a:ext>
                  </a:extLst>
                </a:gridCol>
              </a:tblGrid>
              <a:tr h="42416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должности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(специальности)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стр.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физических лиц основных работников на занятых должностях,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Имеют квалификационную категорию (из гр. 9), чел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серти-фикат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алиста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(из гр.9), чел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Имеют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свиде-тельство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аккреди-тации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(из гр. 9), чел 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Находятся в декретном или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долгосроч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-ном отпуске (из гр. 9), чел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0638744"/>
                  </a:ext>
                </a:extLst>
              </a:tr>
              <a:tr h="10807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меди-цинскую помощь в амбулаторных условиях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стационарных условиях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высшую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первую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вторую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2834760"/>
                  </a:ext>
                </a:extLst>
              </a:tr>
              <a:tr h="204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591999"/>
                  </a:ext>
                </a:extLst>
              </a:tr>
              <a:tr h="2047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 - всего</a:t>
                      </a:r>
                    </a:p>
                  </a:txBody>
                  <a:tcPr marL="50787" marR="507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8218598"/>
                  </a:ext>
                </a:extLst>
              </a:tr>
              <a:tr h="2047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 женщин</a:t>
                      </a:r>
                    </a:p>
                  </a:txBody>
                  <a:tcPr marL="50787" marR="507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1550520"/>
                  </a:ext>
                </a:extLst>
              </a:tr>
              <a:tr h="8630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 организациях,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расположенных в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сельской местности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(из стр. 1)</a:t>
                      </a:r>
                    </a:p>
                  </a:txBody>
                  <a:tcPr marL="50787" marR="507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7194170"/>
                  </a:ext>
                </a:extLst>
              </a:tr>
              <a:tr h="13462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Врачи-специалисты (из стр.1): </a:t>
                      </a:r>
                    </a:p>
                    <a:p>
                      <a:pPr marL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руководители организаций и их заместители (организаторы здравоохранения)</a:t>
                      </a:r>
                    </a:p>
                  </a:txBody>
                  <a:tcPr marL="50787" marR="507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583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E66D761-7069-4464-BA08-5426890CEEA3}"/>
              </a:ext>
            </a:extLst>
          </p:cNvPr>
          <p:cNvSpPr/>
          <p:nvPr/>
        </p:nvSpPr>
        <p:spPr>
          <a:xfrm>
            <a:off x="1019174" y="819834"/>
            <a:ext cx="10296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1100. Должности и физические лица медицинской организации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98251E5-FF58-46F2-8554-B41D8F48F14B}"/>
              </a:ext>
            </a:extLst>
          </p:cNvPr>
          <p:cNvSpPr/>
          <p:nvPr/>
        </p:nvSpPr>
        <p:spPr>
          <a:xfrm>
            <a:off x="3171826" y="3228976"/>
            <a:ext cx="8105775" cy="2362199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графы 9, 10, 11  «Число физических лиц основных работников на занятых должностях» включаются только основные работники (т.е. те сотрудники, трудовые книжки которых находятся в данной организации). Если работник работает на неполную ставку и его трудовая книжка находится в медицинской организации, то его показывают как основного работника.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Внешние и внутренние совместители в графы с 9 по 17 не включаются, отражаются только как занятые ставки (графы 4, 6 ,8). </a:t>
            </a:r>
            <a:r>
              <a:rPr lang="ru-RU" sz="16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Внутреннее совмещение в занятых ставках не указывается 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9802D033-F9FC-4D80-B576-5681102EF258}"/>
              </a:ext>
            </a:extLst>
          </p:cNvPr>
          <p:cNvSpPr/>
          <p:nvPr/>
        </p:nvSpPr>
        <p:spPr>
          <a:xfrm>
            <a:off x="3314700" y="2754868"/>
            <a:ext cx="3305175" cy="36933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C84A5C96-E060-4F5C-921D-75B6D5024918}"/>
              </a:ext>
            </a:extLst>
          </p:cNvPr>
          <p:cNvSpPr/>
          <p:nvPr/>
        </p:nvSpPr>
        <p:spPr>
          <a:xfrm>
            <a:off x="6619875" y="2724151"/>
            <a:ext cx="4657726" cy="40005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лачко с текстом: прямоугольное 7">
            <a:extLst>
              <a:ext uri="{FF2B5EF4-FFF2-40B4-BE49-F238E27FC236}">
                <a16:creationId xmlns:a16="http://schemas.microsoft.com/office/drawing/2014/main" id="{C58EC3A9-70AA-4DDF-AF25-E85805D05CF8}"/>
              </a:ext>
            </a:extLst>
          </p:cNvPr>
          <p:cNvSpPr/>
          <p:nvPr/>
        </p:nvSpPr>
        <p:spPr>
          <a:xfrm>
            <a:off x="6657974" y="895350"/>
            <a:ext cx="4657726" cy="288036"/>
          </a:xfrm>
          <a:prstGeom prst="wedgeRectCallout">
            <a:avLst>
              <a:gd name="adj1" fmla="val -3656"/>
              <a:gd name="adj2" fmla="val 420189"/>
            </a:avLst>
          </a:prstGeom>
          <a:solidFill>
            <a:srgbClr val="FEBE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Из графы 9</a:t>
            </a:r>
          </a:p>
        </p:txBody>
      </p:sp>
      <p:sp>
        <p:nvSpPr>
          <p:cNvPr id="16" name="Левая фигурная скобка 15">
            <a:extLst>
              <a:ext uri="{FF2B5EF4-FFF2-40B4-BE49-F238E27FC236}">
                <a16:creationId xmlns:a16="http://schemas.microsoft.com/office/drawing/2014/main" id="{89A88982-CEC1-452E-A4C3-5FCE9294A454}"/>
              </a:ext>
            </a:extLst>
          </p:cNvPr>
          <p:cNvSpPr/>
          <p:nvPr/>
        </p:nvSpPr>
        <p:spPr>
          <a:xfrm rot="5400000">
            <a:off x="8743950" y="417963"/>
            <a:ext cx="400048" cy="4324349"/>
          </a:xfrm>
          <a:prstGeom prst="leftBrac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528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EAC0016-604A-45E2-8284-E77520B31C21}"/>
              </a:ext>
            </a:extLst>
          </p:cNvPr>
          <p:cNvGraphicFramePr>
            <a:graphicFrameLocks noGrp="1"/>
          </p:cNvGraphicFramePr>
          <p:nvPr/>
        </p:nvGraphicFramePr>
        <p:xfrm>
          <a:off x="914399" y="1183386"/>
          <a:ext cx="10353675" cy="4491228"/>
        </p:xfrm>
        <a:graphic>
          <a:graphicData uri="http://schemas.openxmlformats.org/drawingml/2006/table">
            <a:tbl>
              <a:tblPr firstRow="1" firstCol="1" bandRow="1"/>
              <a:tblGrid>
                <a:gridCol w="1781175">
                  <a:extLst>
                    <a:ext uri="{9D8B030D-6E8A-4147-A177-3AD203B41FA5}">
                      <a16:colId xmlns:a16="http://schemas.microsoft.com/office/drawing/2014/main" val="2523709248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val="2917491805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8459817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430847137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397736505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1609153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759238744"/>
                    </a:ext>
                  </a:extLst>
                </a:gridCol>
                <a:gridCol w="619883">
                  <a:extLst>
                    <a:ext uri="{9D8B030D-6E8A-4147-A177-3AD203B41FA5}">
                      <a16:colId xmlns:a16="http://schemas.microsoft.com/office/drawing/2014/main" val="2501301043"/>
                    </a:ext>
                  </a:extLst>
                </a:gridCol>
                <a:gridCol w="829406">
                  <a:extLst>
                    <a:ext uri="{9D8B030D-6E8A-4147-A177-3AD203B41FA5}">
                      <a16:colId xmlns:a16="http://schemas.microsoft.com/office/drawing/2014/main" val="4260562394"/>
                    </a:ext>
                  </a:extLst>
                </a:gridCol>
                <a:gridCol w="940755">
                  <a:extLst>
                    <a:ext uri="{9D8B030D-6E8A-4147-A177-3AD203B41FA5}">
                      <a16:colId xmlns:a16="http://schemas.microsoft.com/office/drawing/2014/main" val="5305465"/>
                    </a:ext>
                  </a:extLst>
                </a:gridCol>
                <a:gridCol w="829406">
                  <a:extLst>
                    <a:ext uri="{9D8B030D-6E8A-4147-A177-3AD203B41FA5}">
                      <a16:colId xmlns:a16="http://schemas.microsoft.com/office/drawing/2014/main" val="1590321645"/>
                    </a:ext>
                  </a:extLst>
                </a:gridCol>
              </a:tblGrid>
              <a:tr h="42416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должности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(специальности)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стр.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физических лиц основных работников на занятых должностях,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Имеют квалификационную категорию (из гр. 9), чел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серти-фикат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алиста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(из гр.9), чел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Имеют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свиде-тельство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аккреди-тации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(из гр. 9), чел 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Находятся в декретном или долгосрочном отпуске (из гр. 9), чел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0638744"/>
                  </a:ext>
                </a:extLst>
              </a:tr>
              <a:tr h="10807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меди-цинскую помощь в амбулаторных условиях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стационарных условиях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высшую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первую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вторую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2834760"/>
                  </a:ext>
                </a:extLst>
              </a:tr>
              <a:tr h="204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0787" marR="50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591999"/>
                  </a:ext>
                </a:extLst>
              </a:tr>
              <a:tr h="2047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 - всего</a:t>
                      </a:r>
                    </a:p>
                  </a:txBody>
                  <a:tcPr marL="50787" marR="507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8218598"/>
                  </a:ext>
                </a:extLst>
              </a:tr>
              <a:tr h="2047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 женщин</a:t>
                      </a:r>
                    </a:p>
                  </a:txBody>
                  <a:tcPr marL="50787" marR="507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1550520"/>
                  </a:ext>
                </a:extLst>
              </a:tr>
              <a:tr h="8630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 организациях,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расположенных в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сельской местности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(из стр. 1)</a:t>
                      </a:r>
                    </a:p>
                  </a:txBody>
                  <a:tcPr marL="50787" marR="507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7194170"/>
                  </a:ext>
                </a:extLst>
              </a:tr>
              <a:tr h="13462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Врачи-специалисты (из стр.1): </a:t>
                      </a:r>
                    </a:p>
                    <a:p>
                      <a:pPr marL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руководители организаций и их заместители (организаторы здравоохранения)</a:t>
                      </a:r>
                    </a:p>
                  </a:txBody>
                  <a:tcPr marL="50787" marR="5078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583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E66D761-7069-4464-BA08-5426890CEEA3}"/>
              </a:ext>
            </a:extLst>
          </p:cNvPr>
          <p:cNvSpPr/>
          <p:nvPr/>
        </p:nvSpPr>
        <p:spPr>
          <a:xfrm>
            <a:off x="1019174" y="819834"/>
            <a:ext cx="10296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1100. Должности и физические лица медицинской организации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98251E5-FF58-46F2-8554-B41D8F48F14B}"/>
              </a:ext>
            </a:extLst>
          </p:cNvPr>
          <p:cNvSpPr/>
          <p:nvPr/>
        </p:nvSpPr>
        <p:spPr>
          <a:xfrm>
            <a:off x="4133852" y="3506001"/>
            <a:ext cx="6705599" cy="533400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chemeClr val="tx1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Графы 12-17 заполняются по основным занимаемым должностям.</a:t>
            </a:r>
            <a:endParaRPr lang="ru-RU" sz="12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C84A5C96-E060-4F5C-921D-75B6D5024918}"/>
              </a:ext>
            </a:extLst>
          </p:cNvPr>
          <p:cNvSpPr/>
          <p:nvPr/>
        </p:nvSpPr>
        <p:spPr>
          <a:xfrm>
            <a:off x="6467474" y="2713824"/>
            <a:ext cx="4800600" cy="5334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5A0EA04-605F-4DB6-97ED-53FD7F2D30C6}"/>
              </a:ext>
            </a:extLst>
          </p:cNvPr>
          <p:cNvSpPr/>
          <p:nvPr/>
        </p:nvSpPr>
        <p:spPr>
          <a:xfrm>
            <a:off x="4133852" y="4221177"/>
            <a:ext cx="6705599" cy="134288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Лица, находящиеся в декретном отпуске или долгосрочном отпуске, отражаются по той должности, на которой они находились в момент ухода (графа 17). Отсутствие по причине временной нетрудоспособности в гр.17 не учитывается.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D9BBD935-696D-4A19-976D-270706EDC895}"/>
              </a:ext>
            </a:extLst>
          </p:cNvPr>
          <p:cNvCxnSpPr>
            <a:cxnSpLocks/>
          </p:cNvCxnSpPr>
          <p:nvPr/>
        </p:nvCxnSpPr>
        <p:spPr>
          <a:xfrm flipV="1">
            <a:off x="10648950" y="2562226"/>
            <a:ext cx="0" cy="2543174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391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C6C8310-F312-46B4-B3C7-D4C6A71966B6}"/>
              </a:ext>
            </a:extLst>
          </p:cNvPr>
          <p:cNvGraphicFramePr>
            <a:graphicFrameLocks noGrp="1"/>
          </p:cNvGraphicFramePr>
          <p:nvPr/>
        </p:nvGraphicFramePr>
        <p:xfrm>
          <a:off x="1019174" y="1333500"/>
          <a:ext cx="10153651" cy="4825135"/>
        </p:xfrm>
        <a:graphic>
          <a:graphicData uri="http://schemas.openxmlformats.org/drawingml/2006/table">
            <a:tbl>
              <a:tblPr firstRow="1" firstCol="1" bandRow="1"/>
              <a:tblGrid>
                <a:gridCol w="3028950">
                  <a:extLst>
                    <a:ext uri="{9D8B030D-6E8A-4147-A177-3AD203B41FA5}">
                      <a16:colId xmlns:a16="http://schemas.microsoft.com/office/drawing/2014/main" val="1009923120"/>
                    </a:ext>
                  </a:extLst>
                </a:gridCol>
                <a:gridCol w="714376">
                  <a:extLst>
                    <a:ext uri="{9D8B030D-6E8A-4147-A177-3AD203B41FA5}">
                      <a16:colId xmlns:a16="http://schemas.microsoft.com/office/drawing/2014/main" val="1679204820"/>
                    </a:ext>
                  </a:extLst>
                </a:gridCol>
                <a:gridCol w="962024">
                  <a:extLst>
                    <a:ext uri="{9D8B030D-6E8A-4147-A177-3AD203B41FA5}">
                      <a16:colId xmlns:a16="http://schemas.microsoft.com/office/drawing/2014/main" val="1512149070"/>
                    </a:ext>
                  </a:extLst>
                </a:gridCol>
                <a:gridCol w="733426">
                  <a:extLst>
                    <a:ext uri="{9D8B030D-6E8A-4147-A177-3AD203B41FA5}">
                      <a16:colId xmlns:a16="http://schemas.microsoft.com/office/drawing/2014/main" val="167667298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4076393664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110995666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012610089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3214469112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330233407"/>
                    </a:ext>
                  </a:extLst>
                </a:gridCol>
              </a:tblGrid>
              <a:tr h="16619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должности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(специальности)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стр.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должностей в целом по организации,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физи-ческих лиц основ-ных работ-ников на занятых долж-ностях,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3662927"/>
                  </a:ext>
                </a:extLst>
              </a:tr>
              <a:tr h="5224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амбулаторных условиях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стационарных условиях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35909"/>
                  </a:ext>
                </a:extLst>
              </a:tr>
              <a:tr h="5926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709382"/>
                  </a:ext>
                </a:extLst>
              </a:tr>
              <a:tr h="1661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9724422"/>
                  </a:ext>
                </a:extLst>
              </a:tr>
              <a:tr h="21894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 - всего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981746"/>
                  </a:ext>
                </a:extLst>
              </a:tr>
              <a:tr h="355638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Специалисты с высшим немедицинским образованием, всего:</a:t>
                      </a:r>
                    </a:p>
                  </a:txBody>
                  <a:tcPr marL="62805" marR="62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8977108"/>
                  </a:ext>
                </a:extLst>
              </a:tr>
              <a:tr h="170454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Провизоры 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1029083"/>
                  </a:ext>
                </a:extLst>
              </a:tr>
              <a:tr h="170454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медперсонал, всего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5339484"/>
                  </a:ext>
                </a:extLst>
              </a:tr>
              <a:tr h="170454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Фармацевты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741257"/>
                  </a:ext>
                </a:extLst>
              </a:tr>
              <a:tr h="209485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Младший медперсонал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4806897"/>
                  </a:ext>
                </a:extLst>
              </a:tr>
              <a:tr h="170454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Прочий персонал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256740"/>
                  </a:ext>
                </a:extLst>
              </a:tr>
              <a:tr h="170454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Всего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910158"/>
                  </a:ext>
                </a:extLst>
              </a:tr>
              <a:tr h="726006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Кроме того, должности и физические лица специалистов с высшим немедицинским образованием, занимающих должности врачей, всего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841237"/>
                  </a:ext>
                </a:extLst>
              </a:tr>
              <a:tr h="726006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Кроме того, должности  и физические лица  без медицинского образования занимающих должности среднего медицинского персонала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719144"/>
                  </a:ext>
                </a:extLst>
              </a:tr>
              <a:tr h="170454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Итого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4846650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5A739A4-05BF-4896-BEC4-68F54A796049}"/>
              </a:ext>
            </a:extLst>
          </p:cNvPr>
          <p:cNvSpPr/>
          <p:nvPr/>
        </p:nvSpPr>
        <p:spPr>
          <a:xfrm>
            <a:off x="1019174" y="819834"/>
            <a:ext cx="10296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1100. Должности и физические лица медицинской организации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BB78E50-1FB6-4A94-A14E-5F5C0F5FA063}"/>
              </a:ext>
            </a:extLst>
          </p:cNvPr>
          <p:cNvSpPr/>
          <p:nvPr/>
        </p:nvSpPr>
        <p:spPr>
          <a:xfrm>
            <a:off x="2876550" y="1962151"/>
            <a:ext cx="8218939" cy="4076016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должности врачей в туберкулезных больницах, противотуберкулезных диспансерах,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фтизиопульмонологических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центрах, туберкулезных отделениях (кабинетах) больниц или поликлиник относятся к должностям фтизиатров, кроме должностей вспомогательных отделений - рентгеновского, физиотерапевтического, лабораторий и т.д. и специалистов-консультантов не фтизиатров.  </a:t>
            </a:r>
          </a:p>
          <a:p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должности врачей в онкологических диспансерах и онкологических больницах, онкологических отделениях или кабинетах других больниц или поликлиник относятся к должностям врачей-онкологов, кроме должностей врачей-радиологов и других должностей консультантов-специалистов.  </a:t>
            </a:r>
          </a:p>
          <a:p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Врачей - заведующих отделениями (кабинетами) показывают как специалистов (например, заведующего терапевтическим отделением – врача-терапевта – показываем как врача-терапевта, а заведующего терапевтическим отделением – врача-общей практики – показываем как врача общей практики).</a:t>
            </a:r>
          </a:p>
        </p:txBody>
      </p:sp>
    </p:spTree>
    <p:extLst>
      <p:ext uri="{BB962C8B-B14F-4D97-AF65-F5344CB8AC3E}">
        <p14:creationId xmlns:p14="http://schemas.microsoft.com/office/powerpoint/2010/main" val="896256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1A9A31D-8A33-4B50-9030-7A6A80400E82}"/>
              </a:ext>
            </a:extLst>
          </p:cNvPr>
          <p:cNvSpPr/>
          <p:nvPr/>
        </p:nvSpPr>
        <p:spPr>
          <a:xfrm>
            <a:off x="1019174" y="819834"/>
            <a:ext cx="10296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1100. Должности и физические лица медицинской организации</a:t>
            </a:r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E2F96B55-1153-47AF-BEEA-CCEFC2189B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372174"/>
              </p:ext>
            </p:extLst>
          </p:nvPr>
        </p:nvGraphicFramePr>
        <p:xfrm>
          <a:off x="904875" y="1384300"/>
          <a:ext cx="7505699" cy="4656346"/>
        </p:xfrm>
        <a:graphic>
          <a:graphicData uri="http://schemas.openxmlformats.org/drawingml/2006/table">
            <a:tbl>
              <a:tblPr firstRow="1" firstCol="1" bandRow="1"/>
              <a:tblGrid>
                <a:gridCol w="1291504">
                  <a:extLst>
                    <a:ext uri="{9D8B030D-6E8A-4147-A177-3AD203B41FA5}">
                      <a16:colId xmlns:a16="http://schemas.microsoft.com/office/drawing/2014/main" val="2333601900"/>
                    </a:ext>
                  </a:extLst>
                </a:gridCol>
                <a:gridCol w="327555">
                  <a:extLst>
                    <a:ext uri="{9D8B030D-6E8A-4147-A177-3AD203B41FA5}">
                      <a16:colId xmlns:a16="http://schemas.microsoft.com/office/drawing/2014/main" val="3637354127"/>
                    </a:ext>
                  </a:extLst>
                </a:gridCol>
                <a:gridCol w="683187">
                  <a:extLst>
                    <a:ext uri="{9D8B030D-6E8A-4147-A177-3AD203B41FA5}">
                      <a16:colId xmlns:a16="http://schemas.microsoft.com/office/drawing/2014/main" val="1590271184"/>
                    </a:ext>
                  </a:extLst>
                </a:gridCol>
                <a:gridCol w="589600">
                  <a:extLst>
                    <a:ext uri="{9D8B030D-6E8A-4147-A177-3AD203B41FA5}">
                      <a16:colId xmlns:a16="http://schemas.microsoft.com/office/drawing/2014/main" val="3996141072"/>
                    </a:ext>
                  </a:extLst>
                </a:gridCol>
                <a:gridCol w="683187">
                  <a:extLst>
                    <a:ext uri="{9D8B030D-6E8A-4147-A177-3AD203B41FA5}">
                      <a16:colId xmlns:a16="http://schemas.microsoft.com/office/drawing/2014/main" val="97676014"/>
                    </a:ext>
                  </a:extLst>
                </a:gridCol>
                <a:gridCol w="580241">
                  <a:extLst>
                    <a:ext uri="{9D8B030D-6E8A-4147-A177-3AD203B41FA5}">
                      <a16:colId xmlns:a16="http://schemas.microsoft.com/office/drawing/2014/main" val="1204154408"/>
                    </a:ext>
                  </a:extLst>
                </a:gridCol>
                <a:gridCol w="692546">
                  <a:extLst>
                    <a:ext uri="{9D8B030D-6E8A-4147-A177-3AD203B41FA5}">
                      <a16:colId xmlns:a16="http://schemas.microsoft.com/office/drawing/2014/main" val="67367158"/>
                    </a:ext>
                  </a:extLst>
                </a:gridCol>
                <a:gridCol w="589600">
                  <a:extLst>
                    <a:ext uri="{9D8B030D-6E8A-4147-A177-3AD203B41FA5}">
                      <a16:colId xmlns:a16="http://schemas.microsoft.com/office/drawing/2014/main" val="3590321908"/>
                    </a:ext>
                  </a:extLst>
                </a:gridCol>
                <a:gridCol w="645752">
                  <a:extLst>
                    <a:ext uri="{9D8B030D-6E8A-4147-A177-3AD203B41FA5}">
                      <a16:colId xmlns:a16="http://schemas.microsoft.com/office/drawing/2014/main" val="3468754057"/>
                    </a:ext>
                  </a:extLst>
                </a:gridCol>
                <a:gridCol w="636394">
                  <a:extLst>
                    <a:ext uri="{9D8B030D-6E8A-4147-A177-3AD203B41FA5}">
                      <a16:colId xmlns:a16="http://schemas.microsoft.com/office/drawing/2014/main" val="1339440458"/>
                    </a:ext>
                  </a:extLst>
                </a:gridCol>
                <a:gridCol w="786133">
                  <a:extLst>
                    <a:ext uri="{9D8B030D-6E8A-4147-A177-3AD203B41FA5}">
                      <a16:colId xmlns:a16="http://schemas.microsoft.com/office/drawing/2014/main" val="3661860399"/>
                    </a:ext>
                  </a:extLst>
                </a:gridCol>
              </a:tblGrid>
              <a:tr h="15216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должности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(специальности)</a:t>
                      </a:r>
                    </a:p>
                  </a:txBody>
                  <a:tcPr marL="58444" marR="58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стр.</a:t>
                      </a:r>
                    </a:p>
                  </a:txBody>
                  <a:tcPr marL="58444" marR="58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должностей в целом по организации,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44" marR="58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58444" marR="58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физи-ческих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лиц основ-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работ-ников на занятых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долж-ностях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</a:p>
                  </a:txBody>
                  <a:tcPr marL="58444" marR="58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58444" marR="58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417653"/>
                  </a:ext>
                </a:extLst>
              </a:tr>
              <a:tr h="5399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амбулаторных условиях</a:t>
                      </a:r>
                    </a:p>
                  </a:txBody>
                  <a:tcPr marL="58444" marR="58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стационарных условиях</a:t>
                      </a:r>
                    </a:p>
                  </a:txBody>
                  <a:tcPr marL="58444" marR="58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подраз-делениях, оказыва-ющих меди-цинскую помощь в амбула-торных условиях</a:t>
                      </a:r>
                    </a:p>
                  </a:txBody>
                  <a:tcPr marL="58444" marR="58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подраз-делениях, оказыва-ющих меди-цинскую помощь в стацио-нарных условиях</a:t>
                      </a:r>
                    </a:p>
                  </a:txBody>
                  <a:tcPr marL="58444" marR="58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0425566"/>
                  </a:ext>
                </a:extLst>
              </a:tr>
              <a:tr h="10584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58444" marR="58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58444" marR="58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58444" marR="58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58444" marR="58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58444" marR="58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58444" marR="58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755700"/>
                  </a:ext>
                </a:extLst>
              </a:tr>
              <a:tr h="152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8444" marR="58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8444" marR="58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8444" marR="58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8444" marR="58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44" marR="58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44" marR="58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44" marR="58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444" marR="58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8444" marR="58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8444" marR="58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8444" marR="584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374883"/>
                  </a:ext>
                </a:extLst>
              </a:tr>
              <a:tr h="1521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 - всего</a:t>
                      </a:r>
                    </a:p>
                  </a:txBody>
                  <a:tcPr marL="58444" marR="584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9290793"/>
                  </a:ext>
                </a:extLst>
              </a:tr>
              <a:tr h="1521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 женщин</a:t>
                      </a:r>
                    </a:p>
                  </a:txBody>
                  <a:tcPr marL="58444" marR="584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7576651"/>
                  </a:ext>
                </a:extLst>
              </a:tr>
              <a:tr h="11309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Врачи-специалисты (из стр.1): руководители организаций и их заместители (организаторы здравоохранения)</a:t>
                      </a:r>
                    </a:p>
                  </a:txBody>
                  <a:tcPr marL="58444" marR="584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2913509"/>
                  </a:ext>
                </a:extLst>
              </a:tr>
              <a:tr h="1521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рентгенологи</a:t>
                      </a:r>
                    </a:p>
                  </a:txBody>
                  <a:tcPr marL="58444" marR="5844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250665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07128-2952-450A-B2A7-F3F7CA77D490}"/>
              </a:ext>
            </a:extLst>
          </p:cNvPr>
          <p:cNvSpPr/>
          <p:nvPr/>
        </p:nvSpPr>
        <p:spPr>
          <a:xfrm>
            <a:off x="7667626" y="1189166"/>
            <a:ext cx="3733800" cy="4572000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главный врач или его заместитель по совместительству занимает штатную должность в одном из структурных подразделений организации, то занятая им должность в этом отделении показывается по соответствующей должности. Например, главный врач поликлиники занимает 0,50 должности рентгенолога, то сведения о нем следует показывать в двух строках: по строке руководители организаций и их заместители – 1,00 по всем графам; по строке рентгенологи – 0,50 должности, по соответствующим графам, как физическое лицо он показывается по основной должности – главный врач).</a:t>
            </a:r>
          </a:p>
        </p:txBody>
      </p:sp>
    </p:spTree>
    <p:extLst>
      <p:ext uri="{BB962C8B-B14F-4D97-AF65-F5344CB8AC3E}">
        <p14:creationId xmlns:p14="http://schemas.microsoft.com/office/powerpoint/2010/main" val="3780429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C6C8310-F312-46B4-B3C7-D4C6A71966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916334"/>
              </p:ext>
            </p:extLst>
          </p:nvPr>
        </p:nvGraphicFramePr>
        <p:xfrm>
          <a:off x="1019174" y="1333500"/>
          <a:ext cx="10153651" cy="4654681"/>
        </p:xfrm>
        <a:graphic>
          <a:graphicData uri="http://schemas.openxmlformats.org/drawingml/2006/table">
            <a:tbl>
              <a:tblPr firstRow="1" firstCol="1" bandRow="1"/>
              <a:tblGrid>
                <a:gridCol w="3028950">
                  <a:extLst>
                    <a:ext uri="{9D8B030D-6E8A-4147-A177-3AD203B41FA5}">
                      <a16:colId xmlns:a16="http://schemas.microsoft.com/office/drawing/2014/main" val="1009923120"/>
                    </a:ext>
                  </a:extLst>
                </a:gridCol>
                <a:gridCol w="714376">
                  <a:extLst>
                    <a:ext uri="{9D8B030D-6E8A-4147-A177-3AD203B41FA5}">
                      <a16:colId xmlns:a16="http://schemas.microsoft.com/office/drawing/2014/main" val="1679204820"/>
                    </a:ext>
                  </a:extLst>
                </a:gridCol>
                <a:gridCol w="962024">
                  <a:extLst>
                    <a:ext uri="{9D8B030D-6E8A-4147-A177-3AD203B41FA5}">
                      <a16:colId xmlns:a16="http://schemas.microsoft.com/office/drawing/2014/main" val="1512149070"/>
                    </a:ext>
                  </a:extLst>
                </a:gridCol>
                <a:gridCol w="733426">
                  <a:extLst>
                    <a:ext uri="{9D8B030D-6E8A-4147-A177-3AD203B41FA5}">
                      <a16:colId xmlns:a16="http://schemas.microsoft.com/office/drawing/2014/main" val="167667298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4076393664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110995666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012610089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3214469112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330233407"/>
                    </a:ext>
                  </a:extLst>
                </a:gridCol>
              </a:tblGrid>
              <a:tr h="16619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должности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(специальности)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стр.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должностей в целом по организации,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физи-ческих лиц основ-ных работ-ников на занятых долж-ностях,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3662927"/>
                  </a:ext>
                </a:extLst>
              </a:tr>
              <a:tr h="5224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амбулаторных условиях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стационарных условиях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35909"/>
                  </a:ext>
                </a:extLst>
              </a:tr>
              <a:tr h="5926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709382"/>
                  </a:ext>
                </a:extLst>
              </a:tr>
              <a:tr h="1661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9724422"/>
                  </a:ext>
                </a:extLst>
              </a:tr>
              <a:tr h="21894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 - всего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981746"/>
                  </a:ext>
                </a:extLst>
              </a:tr>
              <a:tr h="355638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Специалисты с высшим немедицинским образованием, всего:</a:t>
                      </a:r>
                    </a:p>
                  </a:txBody>
                  <a:tcPr marL="62805" marR="62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8977108"/>
                  </a:ext>
                </a:extLst>
              </a:tr>
              <a:tr h="170454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Провизоры 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1029083"/>
                  </a:ext>
                </a:extLst>
              </a:tr>
              <a:tr h="170454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медперсонал, всего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5339484"/>
                  </a:ext>
                </a:extLst>
              </a:tr>
              <a:tr h="170454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Фармацевты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741257"/>
                  </a:ext>
                </a:extLst>
              </a:tr>
              <a:tr h="209485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Младший медперсонал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4806897"/>
                  </a:ext>
                </a:extLst>
              </a:tr>
              <a:tr h="170454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Прочий персонал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256740"/>
                  </a:ext>
                </a:extLst>
              </a:tr>
              <a:tr h="726006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Кроме того, должности и физические лица специалистов с высшим немедицинским образованием, занимающих должности врачей, всего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841237"/>
                  </a:ext>
                </a:extLst>
              </a:tr>
              <a:tr h="726006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Кроме того, должности  и физические лица  без медицинского образования занимающих должности среднего медицинского персонала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719144"/>
                  </a:ext>
                </a:extLst>
              </a:tr>
              <a:tr h="170454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Итого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4846650"/>
                  </a:ext>
                </a:extLst>
              </a:tr>
            </a:tbl>
          </a:graphicData>
        </a:graphic>
      </p:graphicFrame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270578C-71FD-4E94-8B6D-8FD5D06F780E}"/>
              </a:ext>
            </a:extLst>
          </p:cNvPr>
          <p:cNvSpPr/>
          <p:nvPr/>
        </p:nvSpPr>
        <p:spPr>
          <a:xfrm>
            <a:off x="4038599" y="2885980"/>
            <a:ext cx="714375" cy="31521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5A739A4-05BF-4896-BEC4-68F54A796049}"/>
              </a:ext>
            </a:extLst>
          </p:cNvPr>
          <p:cNvSpPr/>
          <p:nvPr/>
        </p:nvSpPr>
        <p:spPr>
          <a:xfrm>
            <a:off x="1019174" y="819834"/>
            <a:ext cx="10296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1100. Должности и физические лица медицинской организации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CE0F873-E0C4-4B66-9CF1-FD18ADCA14AE}"/>
              </a:ext>
            </a:extLst>
          </p:cNvPr>
          <p:cNvSpPr/>
          <p:nvPr/>
        </p:nvSpPr>
        <p:spPr>
          <a:xfrm>
            <a:off x="4800600" y="3336491"/>
            <a:ext cx="6372225" cy="819150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строк 1 + 128 + 143 + 151 + 217 + 221 + 227 + 232 + 236                    равна </a:t>
            </a:r>
            <a:r>
              <a:rPr 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строке 244</a:t>
            </a:r>
          </a:p>
        </p:txBody>
      </p:sp>
    </p:spTree>
    <p:extLst>
      <p:ext uri="{BB962C8B-B14F-4D97-AF65-F5344CB8AC3E}">
        <p14:creationId xmlns:p14="http://schemas.microsoft.com/office/powerpoint/2010/main" val="289291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698DEC-564A-4E42-A759-088C8DA87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4" y="1595141"/>
            <a:ext cx="10220326" cy="1419781"/>
          </a:xfrm>
          <a:prstGeom prst="rect">
            <a:avLst/>
          </a:prstGeom>
          <a:solidFill>
            <a:srgbClr val="CCFFFF"/>
          </a:solidFill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68AAA9C-4C53-452D-8DC4-281F937B0E8A}"/>
              </a:ext>
            </a:extLst>
          </p:cNvPr>
          <p:cNvSpPr/>
          <p:nvPr/>
        </p:nvSpPr>
        <p:spPr>
          <a:xfrm>
            <a:off x="1019174" y="819834"/>
            <a:ext cx="10296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Отчет об эксплуатации ФРМР на 31.12.2023 по сведениям о трудоустройстве по перечню организаций, заведенных в регистре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5558FF8-9BF1-435F-9548-044739FBE6B5}"/>
              </a:ext>
            </a:extLst>
          </p:cNvPr>
          <p:cNvSpPr/>
          <p:nvPr/>
        </p:nvSpPr>
        <p:spPr>
          <a:xfrm>
            <a:off x="4543425" y="3524250"/>
            <a:ext cx="6696075" cy="252700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физических лиц врачей, среднего и младшего медперсонала, провизоров, фармацевтов, формируемых в отчете ФРМР, должно соответствовать строкам: 1, 143, 151, 217, 221 графа 9 таблица 1100.</a:t>
            </a:r>
          </a:p>
          <a:p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физических лиц всего в отчете ФРМР, должно соответствовать сумме строк: 1+143+151+217+221 графа 9 таблица 1100.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79422AE6-8434-421F-A512-F48E4A1625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138067"/>
              </p:ext>
            </p:extLst>
          </p:nvPr>
        </p:nvGraphicFramePr>
        <p:xfrm>
          <a:off x="1019173" y="3181610"/>
          <a:ext cx="3276602" cy="2856555"/>
        </p:xfrm>
        <a:graphic>
          <a:graphicData uri="http://schemas.openxmlformats.org/drawingml/2006/table">
            <a:tbl>
              <a:tblPr firstRow="1" firstCol="1" bandRow="1"/>
              <a:tblGrid>
                <a:gridCol w="1945171">
                  <a:extLst>
                    <a:ext uri="{9D8B030D-6E8A-4147-A177-3AD203B41FA5}">
                      <a16:colId xmlns:a16="http://schemas.microsoft.com/office/drawing/2014/main" val="1028005943"/>
                    </a:ext>
                  </a:extLst>
                </a:gridCol>
                <a:gridCol w="371856">
                  <a:extLst>
                    <a:ext uri="{9D8B030D-6E8A-4147-A177-3AD203B41FA5}">
                      <a16:colId xmlns:a16="http://schemas.microsoft.com/office/drawing/2014/main" val="1604985222"/>
                    </a:ext>
                  </a:extLst>
                </a:gridCol>
                <a:gridCol w="959575">
                  <a:extLst>
                    <a:ext uri="{9D8B030D-6E8A-4147-A177-3AD203B41FA5}">
                      <a16:colId xmlns:a16="http://schemas.microsoft.com/office/drawing/2014/main" val="519579275"/>
                    </a:ext>
                  </a:extLst>
                </a:gridCol>
              </a:tblGrid>
              <a:tr h="14346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должности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(специальности)</a:t>
                      </a:r>
                    </a:p>
                  </a:txBody>
                  <a:tcPr marL="68036" marR="68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стр.</a:t>
                      </a:r>
                    </a:p>
                  </a:txBody>
                  <a:tcPr marL="68036" marR="68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физи-ческих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лиц основных работников на занятых должностях,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</a:p>
                  </a:txBody>
                  <a:tcPr marL="68036" marR="68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3342212"/>
                  </a:ext>
                </a:extLst>
              </a:tr>
              <a:tr h="1494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36" marR="68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36" marR="68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36" marR="680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5167619"/>
                  </a:ext>
                </a:extLst>
              </a:tr>
              <a:tr h="1992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 - всего</a:t>
                      </a:r>
                    </a:p>
                  </a:txBody>
                  <a:tcPr marL="68036" marR="680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4519623"/>
                  </a:ext>
                </a:extLst>
              </a:tr>
              <a:tr h="1992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Провизоры </a:t>
                      </a:r>
                    </a:p>
                  </a:txBody>
                  <a:tcPr marL="68036" marR="680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0344977"/>
                  </a:ext>
                </a:extLst>
              </a:tr>
              <a:tr h="4128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медперсонал, всего</a:t>
                      </a:r>
                    </a:p>
                  </a:txBody>
                  <a:tcPr marL="68036" marR="680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3601405"/>
                  </a:ext>
                </a:extLst>
              </a:tr>
              <a:tr h="1992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Фармацевты</a:t>
                      </a:r>
                    </a:p>
                  </a:txBody>
                  <a:tcPr marL="68036" marR="680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3233521"/>
                  </a:ext>
                </a:extLst>
              </a:tr>
              <a:tr h="2618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Младший медперсонал</a:t>
                      </a:r>
                    </a:p>
                  </a:txBody>
                  <a:tcPr marL="68036" marR="680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543172"/>
                  </a:ext>
                </a:extLst>
              </a:tr>
            </a:tbl>
          </a:graphicData>
        </a:graphic>
      </p:graphicFrame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D2072106-1CC1-43AD-8642-58647272F98E}"/>
              </a:ext>
            </a:extLst>
          </p:cNvPr>
          <p:cNvCxnSpPr>
            <a:cxnSpLocks/>
          </p:cNvCxnSpPr>
          <p:nvPr/>
        </p:nvCxnSpPr>
        <p:spPr>
          <a:xfrm>
            <a:off x="4962525" y="2800350"/>
            <a:ext cx="0" cy="6286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548EFA99-9B68-4FD4-9160-8043A779A3BB}"/>
              </a:ext>
            </a:extLst>
          </p:cNvPr>
          <p:cNvCxnSpPr>
            <a:cxnSpLocks/>
          </p:cNvCxnSpPr>
          <p:nvPr/>
        </p:nvCxnSpPr>
        <p:spPr>
          <a:xfrm>
            <a:off x="7181850" y="2800350"/>
            <a:ext cx="0" cy="6286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7B3E2EC4-CFF3-4835-BE1C-D4D6F4278CFA}"/>
              </a:ext>
            </a:extLst>
          </p:cNvPr>
          <p:cNvCxnSpPr>
            <a:cxnSpLocks/>
          </p:cNvCxnSpPr>
          <p:nvPr/>
        </p:nvCxnSpPr>
        <p:spPr>
          <a:xfrm>
            <a:off x="8610600" y="2800350"/>
            <a:ext cx="0" cy="6286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5180FF21-6F81-4E8E-8C01-A7F0250CDA60}"/>
              </a:ext>
            </a:extLst>
          </p:cNvPr>
          <p:cNvCxnSpPr>
            <a:cxnSpLocks/>
          </p:cNvCxnSpPr>
          <p:nvPr/>
        </p:nvCxnSpPr>
        <p:spPr>
          <a:xfrm>
            <a:off x="9829800" y="2810135"/>
            <a:ext cx="0" cy="6286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6DBBEF4B-F28C-4D28-B63C-50E0C6012A09}"/>
              </a:ext>
            </a:extLst>
          </p:cNvPr>
          <p:cNvCxnSpPr>
            <a:cxnSpLocks/>
          </p:cNvCxnSpPr>
          <p:nvPr/>
        </p:nvCxnSpPr>
        <p:spPr>
          <a:xfrm>
            <a:off x="10772775" y="2800350"/>
            <a:ext cx="0" cy="6286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3DE70BC5-D9C1-40CB-8063-EFA527ED0238}"/>
              </a:ext>
            </a:extLst>
          </p:cNvPr>
          <p:cNvCxnSpPr>
            <a:cxnSpLocks/>
          </p:cNvCxnSpPr>
          <p:nvPr/>
        </p:nvCxnSpPr>
        <p:spPr>
          <a:xfrm flipH="1">
            <a:off x="3448050" y="4848225"/>
            <a:ext cx="95250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D603739A-63EA-4FC1-A4A4-13696959EE7F}"/>
              </a:ext>
            </a:extLst>
          </p:cNvPr>
          <p:cNvCxnSpPr>
            <a:cxnSpLocks/>
          </p:cNvCxnSpPr>
          <p:nvPr/>
        </p:nvCxnSpPr>
        <p:spPr>
          <a:xfrm flipH="1">
            <a:off x="3448050" y="5067300"/>
            <a:ext cx="95250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9F7D88E2-FE93-43A4-92AB-2ACD8A996E17}"/>
              </a:ext>
            </a:extLst>
          </p:cNvPr>
          <p:cNvCxnSpPr>
            <a:cxnSpLocks/>
          </p:cNvCxnSpPr>
          <p:nvPr/>
        </p:nvCxnSpPr>
        <p:spPr>
          <a:xfrm flipH="1">
            <a:off x="3448050" y="5381625"/>
            <a:ext cx="95250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506A812D-00AC-4BE2-946A-DB256A044CF7}"/>
              </a:ext>
            </a:extLst>
          </p:cNvPr>
          <p:cNvCxnSpPr>
            <a:cxnSpLocks/>
          </p:cNvCxnSpPr>
          <p:nvPr/>
        </p:nvCxnSpPr>
        <p:spPr>
          <a:xfrm flipH="1">
            <a:off x="3448050" y="5695950"/>
            <a:ext cx="95250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322CC88D-018E-4A1F-9ADB-DEE7CD996A30}"/>
              </a:ext>
            </a:extLst>
          </p:cNvPr>
          <p:cNvCxnSpPr>
            <a:cxnSpLocks/>
          </p:cNvCxnSpPr>
          <p:nvPr/>
        </p:nvCxnSpPr>
        <p:spPr>
          <a:xfrm flipH="1">
            <a:off x="3448050" y="5924550"/>
            <a:ext cx="95250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Овал 29">
            <a:extLst>
              <a:ext uri="{FF2B5EF4-FFF2-40B4-BE49-F238E27FC236}">
                <a16:creationId xmlns:a16="http://schemas.microsoft.com/office/drawing/2014/main" id="{1D1D6001-43F5-4B58-A2C2-A90F4E07FA44}"/>
              </a:ext>
            </a:extLst>
          </p:cNvPr>
          <p:cNvSpPr/>
          <p:nvPr/>
        </p:nvSpPr>
        <p:spPr>
          <a:xfrm>
            <a:off x="3581401" y="2440221"/>
            <a:ext cx="753611" cy="418060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967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805723A-7EEA-4885-9532-65975A07EF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218549"/>
              </p:ext>
            </p:extLst>
          </p:nvPr>
        </p:nvGraphicFramePr>
        <p:xfrm>
          <a:off x="971550" y="1295400"/>
          <a:ext cx="10153648" cy="4305403"/>
        </p:xfrm>
        <a:graphic>
          <a:graphicData uri="http://schemas.openxmlformats.org/drawingml/2006/table">
            <a:tbl>
              <a:tblPr firstRow="1" firstCol="1" bandRow="1"/>
              <a:tblGrid>
                <a:gridCol w="1807445">
                  <a:extLst>
                    <a:ext uri="{9D8B030D-6E8A-4147-A177-3AD203B41FA5}">
                      <a16:colId xmlns:a16="http://schemas.microsoft.com/office/drawing/2014/main" val="2183315197"/>
                    </a:ext>
                  </a:extLst>
                </a:gridCol>
                <a:gridCol w="529415">
                  <a:extLst>
                    <a:ext uri="{9D8B030D-6E8A-4147-A177-3AD203B41FA5}">
                      <a16:colId xmlns:a16="http://schemas.microsoft.com/office/drawing/2014/main" val="3635200230"/>
                    </a:ext>
                  </a:extLst>
                </a:gridCol>
                <a:gridCol w="921371">
                  <a:extLst>
                    <a:ext uri="{9D8B030D-6E8A-4147-A177-3AD203B41FA5}">
                      <a16:colId xmlns:a16="http://schemas.microsoft.com/office/drawing/2014/main" val="2268591579"/>
                    </a:ext>
                  </a:extLst>
                </a:gridCol>
                <a:gridCol w="922298">
                  <a:extLst>
                    <a:ext uri="{9D8B030D-6E8A-4147-A177-3AD203B41FA5}">
                      <a16:colId xmlns:a16="http://schemas.microsoft.com/office/drawing/2014/main" val="1634197110"/>
                    </a:ext>
                  </a:extLst>
                </a:gridCol>
                <a:gridCol w="922298">
                  <a:extLst>
                    <a:ext uri="{9D8B030D-6E8A-4147-A177-3AD203B41FA5}">
                      <a16:colId xmlns:a16="http://schemas.microsoft.com/office/drawing/2014/main" val="3679940"/>
                    </a:ext>
                  </a:extLst>
                </a:gridCol>
                <a:gridCol w="921371">
                  <a:extLst>
                    <a:ext uri="{9D8B030D-6E8A-4147-A177-3AD203B41FA5}">
                      <a16:colId xmlns:a16="http://schemas.microsoft.com/office/drawing/2014/main" val="3092038798"/>
                    </a:ext>
                  </a:extLst>
                </a:gridCol>
                <a:gridCol w="921371">
                  <a:extLst>
                    <a:ext uri="{9D8B030D-6E8A-4147-A177-3AD203B41FA5}">
                      <a16:colId xmlns:a16="http://schemas.microsoft.com/office/drawing/2014/main" val="1611813859"/>
                    </a:ext>
                  </a:extLst>
                </a:gridCol>
                <a:gridCol w="921371">
                  <a:extLst>
                    <a:ext uri="{9D8B030D-6E8A-4147-A177-3AD203B41FA5}">
                      <a16:colId xmlns:a16="http://schemas.microsoft.com/office/drawing/2014/main" val="2297182377"/>
                    </a:ext>
                  </a:extLst>
                </a:gridCol>
                <a:gridCol w="707746">
                  <a:extLst>
                    <a:ext uri="{9D8B030D-6E8A-4147-A177-3AD203B41FA5}">
                      <a16:colId xmlns:a16="http://schemas.microsoft.com/office/drawing/2014/main" val="3845981242"/>
                    </a:ext>
                  </a:extLst>
                </a:gridCol>
                <a:gridCol w="789481">
                  <a:extLst>
                    <a:ext uri="{9D8B030D-6E8A-4147-A177-3AD203B41FA5}">
                      <a16:colId xmlns:a16="http://schemas.microsoft.com/office/drawing/2014/main" val="1813942316"/>
                    </a:ext>
                  </a:extLst>
                </a:gridCol>
                <a:gridCol w="789481">
                  <a:extLst>
                    <a:ext uri="{9D8B030D-6E8A-4147-A177-3AD203B41FA5}">
                      <a16:colId xmlns:a16="http://schemas.microsoft.com/office/drawing/2014/main" val="2369610233"/>
                    </a:ext>
                  </a:extLst>
                </a:gridCol>
              </a:tblGrid>
              <a:tr h="12806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должности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(специальности)</a:t>
                      </a:r>
                    </a:p>
                  </a:txBody>
                  <a:tcPr marL="46522" marR="4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стр.</a:t>
                      </a:r>
                    </a:p>
                  </a:txBody>
                  <a:tcPr marL="46522" marR="4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должностей в целом по организации,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22" marR="4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46522" marR="4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физи-ческих лиц основ-ных работ-ников на занятых долж-ностях,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</a:p>
                  </a:txBody>
                  <a:tcPr marL="46522" marR="4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46522" marR="4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8683372"/>
                  </a:ext>
                </a:extLst>
              </a:tr>
              <a:tr h="8143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амбулаторных условиях</a:t>
                      </a:r>
                    </a:p>
                  </a:txBody>
                  <a:tcPr marL="46522" marR="4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стационарных условиях</a:t>
                      </a:r>
                    </a:p>
                  </a:txBody>
                  <a:tcPr marL="46522" marR="4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подраз-делениях, оказыва-ющих меди-цинскую помощь в амбула-торных условиях</a:t>
                      </a:r>
                    </a:p>
                  </a:txBody>
                  <a:tcPr marL="46522" marR="4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подраз-делениях, оказыва-ющих меди-цинскую помощь в стацио-нарных условиях</a:t>
                      </a:r>
                    </a:p>
                  </a:txBody>
                  <a:tcPr marL="46522" marR="4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4063369"/>
                  </a:ext>
                </a:extLst>
              </a:tr>
              <a:tr h="8958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46522" marR="4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46522" marR="4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46522" marR="4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46522" marR="4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46522" marR="4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46522" marR="4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891098"/>
                  </a:ext>
                </a:extLst>
              </a:tr>
              <a:tr h="1554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6522" marR="4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6522" marR="4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6522" marR="4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6522" marR="4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22" marR="4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22" marR="4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22" marR="4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22" marR="4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6522" marR="4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6522" marR="4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6522" marR="46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952762"/>
                  </a:ext>
                </a:extLst>
              </a:tr>
              <a:tr h="1554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 - всего</a:t>
                      </a:r>
                    </a:p>
                  </a:txBody>
                  <a:tcPr marL="46522" marR="465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2380236"/>
                  </a:ext>
                </a:extLst>
              </a:tr>
              <a:tr h="6555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 организациях,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расположенных в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сельской местности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(из стр. 1)</a:t>
                      </a:r>
                    </a:p>
                  </a:txBody>
                  <a:tcPr marL="46522" marR="465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2250138"/>
                  </a:ext>
                </a:extLst>
              </a:tr>
              <a:tr h="2653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медперсонал, всего</a:t>
                      </a:r>
                    </a:p>
                  </a:txBody>
                  <a:tcPr marL="46522" marR="465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228078"/>
                  </a:ext>
                </a:extLst>
              </a:tr>
              <a:tr h="5398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из них в организациях, расположенных </a:t>
                      </a:r>
                      <a:b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сельской местности</a:t>
                      </a:r>
                    </a:p>
                  </a:txBody>
                  <a:tcPr marL="46522" marR="465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1683814"/>
                  </a:ext>
                </a:extLst>
              </a:tr>
              <a:tr h="1554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зубные врачи</a:t>
                      </a:r>
                    </a:p>
                  </a:txBody>
                  <a:tcPr marL="46522" marR="465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3471699"/>
                  </a:ext>
                </a:extLst>
              </a:tr>
              <a:tr h="5398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в организациях,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расположенных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сельской местности</a:t>
                      </a:r>
                    </a:p>
                  </a:txBody>
                  <a:tcPr marL="46522" marR="465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5094553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78F85E1-6148-4F5B-ACF4-2033FBAEE8E0}"/>
              </a:ext>
            </a:extLst>
          </p:cNvPr>
          <p:cNvSpPr/>
          <p:nvPr/>
        </p:nvSpPr>
        <p:spPr>
          <a:xfrm>
            <a:off x="1019174" y="819834"/>
            <a:ext cx="10296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1100. Должности и физические лица медицинской организации</a:t>
            </a:r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E37A75ED-F706-498E-AFD2-196840601106}"/>
              </a:ext>
            </a:extLst>
          </p:cNvPr>
          <p:cNvSpPr/>
          <p:nvPr/>
        </p:nvSpPr>
        <p:spPr>
          <a:xfrm>
            <a:off x="729600" y="4348495"/>
            <a:ext cx="1960228" cy="570041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72FFC3FB-B2B9-4F23-B9FC-2BB053E588CC}"/>
              </a:ext>
            </a:extLst>
          </p:cNvPr>
          <p:cNvSpPr/>
          <p:nvPr/>
        </p:nvSpPr>
        <p:spPr>
          <a:xfrm>
            <a:off x="759347" y="5067589"/>
            <a:ext cx="1960228" cy="639448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3E1B4181-7065-40E3-9973-72F9D5DE59BB}"/>
              </a:ext>
            </a:extLst>
          </p:cNvPr>
          <p:cNvSpPr/>
          <p:nvPr/>
        </p:nvSpPr>
        <p:spPr>
          <a:xfrm>
            <a:off x="699556" y="3391018"/>
            <a:ext cx="1960229" cy="723901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AA2353E-CBCA-42C7-8CE2-AB0CDDF4E566}"/>
              </a:ext>
            </a:extLst>
          </p:cNvPr>
          <p:cNvSpPr/>
          <p:nvPr/>
        </p:nvSpPr>
        <p:spPr>
          <a:xfrm>
            <a:off x="2887931" y="3697431"/>
            <a:ext cx="289574" cy="4342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FE35355-8C15-4930-90B8-07D63BABFA05}"/>
              </a:ext>
            </a:extLst>
          </p:cNvPr>
          <p:cNvSpPr/>
          <p:nvPr/>
        </p:nvSpPr>
        <p:spPr>
          <a:xfrm>
            <a:off x="2911541" y="4537442"/>
            <a:ext cx="268623" cy="38109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158B337-B824-4E05-8160-50C6EC9DC2EC}"/>
              </a:ext>
            </a:extLst>
          </p:cNvPr>
          <p:cNvSpPr/>
          <p:nvPr/>
        </p:nvSpPr>
        <p:spPr>
          <a:xfrm>
            <a:off x="2898406" y="5192942"/>
            <a:ext cx="268623" cy="4342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463A2AED-3194-44D6-A866-FC62612C1810}"/>
              </a:ext>
            </a:extLst>
          </p:cNvPr>
          <p:cNvCxnSpPr>
            <a:cxnSpLocks/>
          </p:cNvCxnSpPr>
          <p:nvPr/>
        </p:nvCxnSpPr>
        <p:spPr>
          <a:xfrm flipH="1" flipV="1">
            <a:off x="3257063" y="4143375"/>
            <a:ext cx="1782633" cy="428898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05134DCE-3404-4699-9026-CCE065E86A05}"/>
              </a:ext>
            </a:extLst>
          </p:cNvPr>
          <p:cNvCxnSpPr>
            <a:cxnSpLocks/>
          </p:cNvCxnSpPr>
          <p:nvPr/>
        </p:nvCxnSpPr>
        <p:spPr>
          <a:xfrm flipH="1">
            <a:off x="3316161" y="4713433"/>
            <a:ext cx="1738293" cy="210444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F3518CF0-88A2-4188-B98A-E93156615E1B}"/>
              </a:ext>
            </a:extLst>
          </p:cNvPr>
          <p:cNvCxnSpPr>
            <a:cxnSpLocks/>
          </p:cNvCxnSpPr>
          <p:nvPr/>
        </p:nvCxnSpPr>
        <p:spPr>
          <a:xfrm flipH="1">
            <a:off x="3316161" y="4836082"/>
            <a:ext cx="1761141" cy="817422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DCBADE3-AA1D-49DF-9C12-C8073C3B2EF2}"/>
              </a:ext>
            </a:extLst>
          </p:cNvPr>
          <p:cNvSpPr/>
          <p:nvPr/>
        </p:nvSpPr>
        <p:spPr>
          <a:xfrm>
            <a:off x="5134948" y="3697431"/>
            <a:ext cx="6085502" cy="2032004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Включаются сведения по медицинским организациям, их структурным подразделениям и филиалам, расположенным в сельских поселениях сельских муниципальных образований, а также в сельских населенных пунктах, входящих в состав городских поселений или городских округов.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</a:p>
          <a:p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Сверить с формой № 30-СЕЛО  !!!</a:t>
            </a:r>
          </a:p>
        </p:txBody>
      </p:sp>
    </p:spTree>
    <p:extLst>
      <p:ext uri="{BB962C8B-B14F-4D97-AF65-F5344CB8AC3E}">
        <p14:creationId xmlns:p14="http://schemas.microsoft.com/office/powerpoint/2010/main" val="1213812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C0FBDF-EB3A-4D2B-96DC-BEDBF94F7C4B}"/>
              </a:ext>
            </a:extLst>
          </p:cNvPr>
          <p:cNvSpPr/>
          <p:nvPr/>
        </p:nvSpPr>
        <p:spPr>
          <a:xfrm>
            <a:off x="1019174" y="819834"/>
            <a:ext cx="10296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1100. Должности и физические лица медицинской организации</a:t>
            </a:r>
            <a:endParaRPr lang="ru-RU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884872C-5264-454E-B73B-1CAAEEEBF4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071505"/>
              </p:ext>
            </p:extLst>
          </p:nvPr>
        </p:nvGraphicFramePr>
        <p:xfrm>
          <a:off x="847726" y="1333501"/>
          <a:ext cx="10467975" cy="4315313"/>
        </p:xfrm>
        <a:graphic>
          <a:graphicData uri="http://schemas.openxmlformats.org/drawingml/2006/table">
            <a:tbl>
              <a:tblPr firstRow="1" firstCol="1" bandRow="1"/>
              <a:tblGrid>
                <a:gridCol w="1863398">
                  <a:extLst>
                    <a:ext uri="{9D8B030D-6E8A-4147-A177-3AD203B41FA5}">
                      <a16:colId xmlns:a16="http://schemas.microsoft.com/office/drawing/2014/main" val="3275417356"/>
                    </a:ext>
                  </a:extLst>
                </a:gridCol>
                <a:gridCol w="545806">
                  <a:extLst>
                    <a:ext uri="{9D8B030D-6E8A-4147-A177-3AD203B41FA5}">
                      <a16:colId xmlns:a16="http://schemas.microsoft.com/office/drawing/2014/main" val="315941331"/>
                    </a:ext>
                  </a:extLst>
                </a:gridCol>
                <a:gridCol w="949893">
                  <a:extLst>
                    <a:ext uri="{9D8B030D-6E8A-4147-A177-3AD203B41FA5}">
                      <a16:colId xmlns:a16="http://schemas.microsoft.com/office/drawing/2014/main" val="3589952478"/>
                    </a:ext>
                  </a:extLst>
                </a:gridCol>
                <a:gridCol w="950851">
                  <a:extLst>
                    <a:ext uri="{9D8B030D-6E8A-4147-A177-3AD203B41FA5}">
                      <a16:colId xmlns:a16="http://schemas.microsoft.com/office/drawing/2014/main" val="2991511280"/>
                    </a:ext>
                  </a:extLst>
                </a:gridCol>
                <a:gridCol w="950851">
                  <a:extLst>
                    <a:ext uri="{9D8B030D-6E8A-4147-A177-3AD203B41FA5}">
                      <a16:colId xmlns:a16="http://schemas.microsoft.com/office/drawing/2014/main" val="1967572451"/>
                    </a:ext>
                  </a:extLst>
                </a:gridCol>
                <a:gridCol w="949893">
                  <a:extLst>
                    <a:ext uri="{9D8B030D-6E8A-4147-A177-3AD203B41FA5}">
                      <a16:colId xmlns:a16="http://schemas.microsoft.com/office/drawing/2014/main" val="1279377601"/>
                    </a:ext>
                  </a:extLst>
                </a:gridCol>
                <a:gridCol w="949893">
                  <a:extLst>
                    <a:ext uri="{9D8B030D-6E8A-4147-A177-3AD203B41FA5}">
                      <a16:colId xmlns:a16="http://schemas.microsoft.com/office/drawing/2014/main" val="2291748837"/>
                    </a:ext>
                  </a:extLst>
                </a:gridCol>
                <a:gridCol w="949893">
                  <a:extLst>
                    <a:ext uri="{9D8B030D-6E8A-4147-A177-3AD203B41FA5}">
                      <a16:colId xmlns:a16="http://schemas.microsoft.com/office/drawing/2014/main" val="1647433853"/>
                    </a:ext>
                  </a:extLst>
                </a:gridCol>
                <a:gridCol w="729655">
                  <a:extLst>
                    <a:ext uri="{9D8B030D-6E8A-4147-A177-3AD203B41FA5}">
                      <a16:colId xmlns:a16="http://schemas.microsoft.com/office/drawing/2014/main" val="2653223097"/>
                    </a:ext>
                  </a:extLst>
                </a:gridCol>
                <a:gridCol w="813921">
                  <a:extLst>
                    <a:ext uri="{9D8B030D-6E8A-4147-A177-3AD203B41FA5}">
                      <a16:colId xmlns:a16="http://schemas.microsoft.com/office/drawing/2014/main" val="2934166184"/>
                    </a:ext>
                  </a:extLst>
                </a:gridCol>
                <a:gridCol w="813921">
                  <a:extLst>
                    <a:ext uri="{9D8B030D-6E8A-4147-A177-3AD203B41FA5}">
                      <a16:colId xmlns:a16="http://schemas.microsoft.com/office/drawing/2014/main" val="851310301"/>
                    </a:ext>
                  </a:extLst>
                </a:gridCol>
              </a:tblGrid>
              <a:tr h="15471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должности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(специальности)</a:t>
                      </a:r>
                    </a:p>
                  </a:txBody>
                  <a:tcPr marL="52506" marR="525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стр.</a:t>
                      </a:r>
                    </a:p>
                  </a:txBody>
                  <a:tcPr marL="52506" marR="525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должностей в целом по организации,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6" marR="525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52506" marR="525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физи-ческих лиц основ-ных работ-ников на занятых долж-ностях,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</a:p>
                  </a:txBody>
                  <a:tcPr marL="52506" marR="525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52506" marR="525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611992"/>
                  </a:ext>
                </a:extLst>
              </a:tr>
              <a:tr h="7120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амбулаторных условиях</a:t>
                      </a:r>
                    </a:p>
                  </a:txBody>
                  <a:tcPr marL="52506" marR="525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стационарных условиях</a:t>
                      </a:r>
                    </a:p>
                  </a:txBody>
                  <a:tcPr marL="52506" marR="525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-делениях,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оказыва-ющих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меди-цинскую помощь в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амбула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-торных условиях</a:t>
                      </a:r>
                    </a:p>
                  </a:txBody>
                  <a:tcPr marL="52506" marR="525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подраз-делениях, оказыва-ющих меди-цинскую помощь в стацио-нарных условиях</a:t>
                      </a:r>
                    </a:p>
                  </a:txBody>
                  <a:tcPr marL="52506" marR="525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778588"/>
                  </a:ext>
                </a:extLst>
              </a:tr>
              <a:tr h="876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52506" marR="525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52506" marR="525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52506" marR="525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52506" marR="525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52506" marR="525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52506" marR="525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603498"/>
                  </a:ext>
                </a:extLst>
              </a:tr>
              <a:tr h="1591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2506" marR="525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2506" marR="525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2506" marR="525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2506" marR="525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6" marR="525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6" marR="525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6" marR="525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6" marR="525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2506" marR="525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2506" marR="525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2506" marR="525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1914331"/>
                  </a:ext>
                </a:extLst>
              </a:tr>
              <a:tr h="1591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 - всего</a:t>
                      </a:r>
                    </a:p>
                  </a:txBody>
                  <a:tcPr marL="52506" marR="525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4992878"/>
                  </a:ext>
                </a:extLst>
              </a:tr>
              <a:tr h="6712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 организациях,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расположенных в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сельской местности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(из стр. 1)</a:t>
                      </a:r>
                    </a:p>
                  </a:txBody>
                  <a:tcPr marL="52506" marR="525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4083463"/>
                  </a:ext>
                </a:extLst>
              </a:tr>
              <a:tr h="14200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Врачи-специалисты (из стр.1): </a:t>
                      </a:r>
                    </a:p>
                    <a:p>
                      <a:pPr marL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руководители организаций и их заместители (организаторы здравоохранения)</a:t>
                      </a:r>
                    </a:p>
                  </a:txBody>
                  <a:tcPr marL="52506" marR="525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088100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A41F2E5-47C9-46FA-9DB4-DECA61ABB416}"/>
              </a:ext>
            </a:extLst>
          </p:cNvPr>
          <p:cNvSpPr/>
          <p:nvPr/>
        </p:nvSpPr>
        <p:spPr>
          <a:xfrm>
            <a:off x="5039688" y="4315973"/>
            <a:ext cx="4886325" cy="1328714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 Главный врач и его заместители (врачи)! Сверяем со штатным расписанием.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35681D6-0D42-41F7-8211-326C347B114F}"/>
              </a:ext>
            </a:extLst>
          </p:cNvPr>
          <p:cNvSpPr/>
          <p:nvPr/>
        </p:nvSpPr>
        <p:spPr>
          <a:xfrm>
            <a:off x="2817476" y="5214933"/>
            <a:ext cx="335299" cy="4342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B648B9DA-51E5-4E0E-BE42-1E3604A0B41C}"/>
              </a:ext>
            </a:extLst>
          </p:cNvPr>
          <p:cNvCxnSpPr>
            <a:cxnSpLocks/>
          </p:cNvCxnSpPr>
          <p:nvPr/>
        </p:nvCxnSpPr>
        <p:spPr>
          <a:xfrm flipH="1">
            <a:off x="2985126" y="4987461"/>
            <a:ext cx="1948824" cy="1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8633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701707E-36F3-4880-AB39-B928D6AA96EF}"/>
              </a:ext>
            </a:extLst>
          </p:cNvPr>
          <p:cNvSpPr/>
          <p:nvPr/>
        </p:nvSpPr>
        <p:spPr>
          <a:xfrm>
            <a:off x="1019174" y="819834"/>
            <a:ext cx="10296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1100. Должности и физические лица медицинской организации</a:t>
            </a:r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FA231D8-CD0E-4D33-A7E6-BFF9B0C7AB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601343"/>
              </p:ext>
            </p:extLst>
          </p:nvPr>
        </p:nvGraphicFramePr>
        <p:xfrm>
          <a:off x="876300" y="1455866"/>
          <a:ext cx="10515601" cy="4052633"/>
        </p:xfrm>
        <a:graphic>
          <a:graphicData uri="http://schemas.openxmlformats.org/drawingml/2006/table">
            <a:tbl>
              <a:tblPr firstRow="1" firstCol="1" bandRow="1"/>
              <a:tblGrid>
                <a:gridCol w="1871876">
                  <a:extLst>
                    <a:ext uri="{9D8B030D-6E8A-4147-A177-3AD203B41FA5}">
                      <a16:colId xmlns:a16="http://schemas.microsoft.com/office/drawing/2014/main" val="3088043570"/>
                    </a:ext>
                  </a:extLst>
                </a:gridCol>
                <a:gridCol w="548288">
                  <a:extLst>
                    <a:ext uri="{9D8B030D-6E8A-4147-A177-3AD203B41FA5}">
                      <a16:colId xmlns:a16="http://schemas.microsoft.com/office/drawing/2014/main" val="2646448724"/>
                    </a:ext>
                  </a:extLst>
                </a:gridCol>
                <a:gridCol w="954215">
                  <a:extLst>
                    <a:ext uri="{9D8B030D-6E8A-4147-A177-3AD203B41FA5}">
                      <a16:colId xmlns:a16="http://schemas.microsoft.com/office/drawing/2014/main" val="2696364789"/>
                    </a:ext>
                  </a:extLst>
                </a:gridCol>
                <a:gridCol w="955177">
                  <a:extLst>
                    <a:ext uri="{9D8B030D-6E8A-4147-A177-3AD203B41FA5}">
                      <a16:colId xmlns:a16="http://schemas.microsoft.com/office/drawing/2014/main" val="3627129866"/>
                    </a:ext>
                  </a:extLst>
                </a:gridCol>
                <a:gridCol w="955177">
                  <a:extLst>
                    <a:ext uri="{9D8B030D-6E8A-4147-A177-3AD203B41FA5}">
                      <a16:colId xmlns:a16="http://schemas.microsoft.com/office/drawing/2014/main" val="2085749867"/>
                    </a:ext>
                  </a:extLst>
                </a:gridCol>
                <a:gridCol w="954215">
                  <a:extLst>
                    <a:ext uri="{9D8B030D-6E8A-4147-A177-3AD203B41FA5}">
                      <a16:colId xmlns:a16="http://schemas.microsoft.com/office/drawing/2014/main" val="282057254"/>
                    </a:ext>
                  </a:extLst>
                </a:gridCol>
                <a:gridCol w="954215">
                  <a:extLst>
                    <a:ext uri="{9D8B030D-6E8A-4147-A177-3AD203B41FA5}">
                      <a16:colId xmlns:a16="http://schemas.microsoft.com/office/drawing/2014/main" val="705507830"/>
                    </a:ext>
                  </a:extLst>
                </a:gridCol>
                <a:gridCol w="954215">
                  <a:extLst>
                    <a:ext uri="{9D8B030D-6E8A-4147-A177-3AD203B41FA5}">
                      <a16:colId xmlns:a16="http://schemas.microsoft.com/office/drawing/2014/main" val="1295462916"/>
                    </a:ext>
                  </a:extLst>
                </a:gridCol>
                <a:gridCol w="732975">
                  <a:extLst>
                    <a:ext uri="{9D8B030D-6E8A-4147-A177-3AD203B41FA5}">
                      <a16:colId xmlns:a16="http://schemas.microsoft.com/office/drawing/2014/main" val="280115073"/>
                    </a:ext>
                  </a:extLst>
                </a:gridCol>
                <a:gridCol w="817624">
                  <a:extLst>
                    <a:ext uri="{9D8B030D-6E8A-4147-A177-3AD203B41FA5}">
                      <a16:colId xmlns:a16="http://schemas.microsoft.com/office/drawing/2014/main" val="2754611026"/>
                    </a:ext>
                  </a:extLst>
                </a:gridCol>
                <a:gridCol w="817624">
                  <a:extLst>
                    <a:ext uri="{9D8B030D-6E8A-4147-A177-3AD203B41FA5}">
                      <a16:colId xmlns:a16="http://schemas.microsoft.com/office/drawing/2014/main" val="2769342279"/>
                    </a:ext>
                  </a:extLst>
                </a:gridCol>
              </a:tblGrid>
              <a:tr h="21343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должности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(специальности)</a:t>
                      </a:r>
                    </a:p>
                  </a:txBody>
                  <a:tcPr marL="66350" marR="6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стр.</a:t>
                      </a:r>
                    </a:p>
                  </a:txBody>
                  <a:tcPr marL="66350" marR="6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должностей в целом по организации,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50" marR="6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66350" marR="6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физи-ческих лиц основ-ных работ-ников на занятых долж-ностях,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</a:p>
                  </a:txBody>
                  <a:tcPr marL="66350" marR="6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66350" marR="6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092157"/>
                  </a:ext>
                </a:extLst>
              </a:tr>
              <a:tr h="11226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амбулаторных условиях</a:t>
                      </a:r>
                    </a:p>
                  </a:txBody>
                  <a:tcPr marL="66350" marR="6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стационарных условиях</a:t>
                      </a:r>
                    </a:p>
                  </a:txBody>
                  <a:tcPr marL="66350" marR="6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подраз-делениях, оказыва-ющих меди-цинскую помощь в амбула-торных условиях</a:t>
                      </a:r>
                    </a:p>
                  </a:txBody>
                  <a:tcPr marL="66350" marR="6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подраз-делениях, оказыва-ющих меди-цинскую помощь в стацио-нарных условиях</a:t>
                      </a:r>
                    </a:p>
                  </a:txBody>
                  <a:tcPr marL="66350" marR="6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4993509"/>
                  </a:ext>
                </a:extLst>
              </a:tr>
              <a:tr h="11418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66350" marR="6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66350" marR="6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66350" marR="6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66350" marR="6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66350" marR="6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66350" marR="6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158443"/>
                  </a:ext>
                </a:extLst>
              </a:tr>
              <a:tr h="2166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6350" marR="6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6350" marR="6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6350" marR="6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6350" marR="6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50" marR="6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50" marR="6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50" marR="6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50" marR="6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6350" marR="6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6350" marR="6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6350" marR="6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6411620"/>
                  </a:ext>
                </a:extLst>
              </a:tr>
              <a:tr h="21666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 - всего</a:t>
                      </a:r>
                    </a:p>
                  </a:txBody>
                  <a:tcPr marL="66350" marR="6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277077"/>
                  </a:ext>
                </a:extLst>
              </a:tr>
              <a:tr h="1076262">
                <a:tc>
                  <a:txBody>
                    <a:bodyPr/>
                    <a:lstStyle/>
                    <a:p>
                      <a:pPr marL="144145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4145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</a:t>
                      </a: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обшего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числа врачей (стр.1) врачи клинических</a:t>
                      </a:r>
                      <a:b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специальностей</a:t>
                      </a:r>
                    </a:p>
                  </a:txBody>
                  <a:tcPr marL="66350" marR="6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9421118"/>
                  </a:ext>
                </a:extLst>
              </a:tr>
            </a:tbl>
          </a:graphicData>
        </a:graphic>
      </p:graphicFrame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22AE8EA-4DDE-4E27-8998-280E33A671FC}"/>
              </a:ext>
            </a:extLst>
          </p:cNvPr>
          <p:cNvSpPr/>
          <p:nvPr/>
        </p:nvSpPr>
        <p:spPr>
          <a:xfrm>
            <a:off x="2893676" y="5074288"/>
            <a:ext cx="335299" cy="4342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4C901AA-9BC9-4CC8-9D61-45786B0FCA90}"/>
              </a:ext>
            </a:extLst>
          </p:cNvPr>
          <p:cNvSpPr/>
          <p:nvPr/>
        </p:nvSpPr>
        <p:spPr>
          <a:xfrm>
            <a:off x="3381376" y="1455866"/>
            <a:ext cx="7858124" cy="3683065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врачам клинических специальностей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отнести: </a:t>
            </a:r>
          </a:p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терапевтов, пульмонологов, кардиологов, детских кардиологов, ревматологов, гастроэнтерологов, нефрологов,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диабетологов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эндокринологов, эндокринологов детских, аллергологов-иммунологов, гематологов,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профпатологов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онкологов, онкологов детских, онкологов-гематологов детских, хирургов, хирургов детских, нейрохирургов, хирургов пластических, сердечно-сосудистых хирургов, торакальных хирургов, травматологов и ортопедов, урологов, урологов-андрологов детских,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колопроктологов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челюстно-лицевых хирургов, акушеров-гинекологов, педиатров, неонатологов, офтальмологов, отоларингологов, фтизиатров, неврологов, психиатров, гериатров, психиатров-наркологов, дерматовенерологов, врачей скорой медицинской помощи, инфекционистов, врачей общей практики (семейных), врачей по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рентгеноваскулярной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диагностики и лечению, врачей приемного покоя, врачей здравпунктов, врачей по медицинской  реабилитации, токсикологи.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A57FCA9-F2FD-4FE7-91C6-C04D01C4777B}"/>
              </a:ext>
            </a:extLst>
          </p:cNvPr>
          <p:cNvSpPr/>
          <p:nvPr/>
        </p:nvSpPr>
        <p:spPr>
          <a:xfrm>
            <a:off x="3381376" y="5247484"/>
            <a:ext cx="7858124" cy="43421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эту строчку заложен контроль и программа сама суммирует нужные строчки по врачам. Можно довериться программе.</a:t>
            </a:r>
          </a:p>
        </p:txBody>
      </p:sp>
    </p:spTree>
    <p:extLst>
      <p:ext uri="{BB962C8B-B14F-4D97-AF65-F5344CB8AC3E}">
        <p14:creationId xmlns:p14="http://schemas.microsoft.com/office/powerpoint/2010/main" val="4165545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939FF70-F080-4247-BE23-75366B587AF6}"/>
              </a:ext>
            </a:extLst>
          </p:cNvPr>
          <p:cNvSpPr/>
          <p:nvPr/>
        </p:nvSpPr>
        <p:spPr>
          <a:xfrm>
            <a:off x="1019174" y="819834"/>
            <a:ext cx="10296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1100. Должности и физические лица медицинской организации</a:t>
            </a:r>
            <a:endParaRPr lang="ru-RU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187DA5B-3C38-49C1-955B-AF9377173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543473"/>
              </p:ext>
            </p:extLst>
          </p:nvPr>
        </p:nvGraphicFramePr>
        <p:xfrm>
          <a:off x="838198" y="1362073"/>
          <a:ext cx="10477504" cy="4707205"/>
        </p:xfrm>
        <a:graphic>
          <a:graphicData uri="http://schemas.openxmlformats.org/drawingml/2006/table">
            <a:tbl>
              <a:tblPr firstRow="1" firstCol="1" bandRow="1"/>
              <a:tblGrid>
                <a:gridCol w="2771777">
                  <a:extLst>
                    <a:ext uri="{9D8B030D-6E8A-4147-A177-3AD203B41FA5}">
                      <a16:colId xmlns:a16="http://schemas.microsoft.com/office/drawing/2014/main" val="4024965064"/>
                    </a:ext>
                  </a:extLst>
                </a:gridCol>
                <a:gridCol w="400050">
                  <a:extLst>
                    <a:ext uri="{9D8B030D-6E8A-4147-A177-3AD203B41FA5}">
                      <a16:colId xmlns:a16="http://schemas.microsoft.com/office/drawing/2014/main" val="2559212675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1035321002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2223206186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1538409943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192094565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178761497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49430245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481745929"/>
                    </a:ext>
                  </a:extLst>
                </a:gridCol>
                <a:gridCol w="891021">
                  <a:extLst>
                    <a:ext uri="{9D8B030D-6E8A-4147-A177-3AD203B41FA5}">
                      <a16:colId xmlns:a16="http://schemas.microsoft.com/office/drawing/2014/main" val="249327080"/>
                    </a:ext>
                  </a:extLst>
                </a:gridCol>
                <a:gridCol w="928256">
                  <a:extLst>
                    <a:ext uri="{9D8B030D-6E8A-4147-A177-3AD203B41FA5}">
                      <a16:colId xmlns:a16="http://schemas.microsoft.com/office/drawing/2014/main" val="2109802579"/>
                    </a:ext>
                  </a:extLst>
                </a:gridCol>
              </a:tblGrid>
              <a:tr h="12538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должности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(специальности)</a:t>
                      </a: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стр.</a:t>
                      </a: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должностей в целом по организации,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физи-ческих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лиц основных работников на занятых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долж-ностях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465304"/>
                  </a:ext>
                </a:extLst>
              </a:tr>
              <a:tr h="7569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амбулаторных условиях</a:t>
                      </a: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стационарных условиях</a:t>
                      </a: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-делениях, оказывающих медицинскую помощь в амбулаторных условиях</a:t>
                      </a: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-делениях, оказывающих медицинскую помощь в стационарных условиях</a:t>
                      </a: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136247"/>
                  </a:ext>
                </a:extLst>
              </a:tr>
              <a:tr h="6796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968554"/>
                  </a:ext>
                </a:extLst>
              </a:tr>
              <a:tr h="1608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5853301"/>
                  </a:ext>
                </a:extLst>
              </a:tr>
              <a:tr h="478781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Специалисты с высшим немедицинским образованием, всего:</a:t>
                      </a:r>
                    </a:p>
                  </a:txBody>
                  <a:tcPr marL="43425" marR="43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5405786"/>
                  </a:ext>
                </a:extLst>
              </a:tr>
              <a:tr h="383210">
                <a:tc>
                  <a:txBody>
                    <a:bodyPr/>
                    <a:lstStyle/>
                    <a:p>
                      <a:pPr marL="18034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специалисты:</a:t>
                      </a:r>
                    </a:p>
                    <a:p>
                      <a:pPr marL="71755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 </a:t>
                      </a:r>
                    </a:p>
                  </a:txBody>
                  <a:tcPr marL="43425" marR="43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746615"/>
                  </a:ext>
                </a:extLst>
              </a:tr>
              <a:tr h="328814">
                <a:tc>
                  <a:txBody>
                    <a:bodyPr/>
                    <a:lstStyle/>
                    <a:p>
                      <a:pPr marL="6350" indent="-6350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инструкторы- методисты</a:t>
                      </a:r>
                      <a:b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лечебной физкультуре  </a:t>
                      </a:r>
                    </a:p>
                  </a:txBody>
                  <a:tcPr marL="43425" marR="43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2537287"/>
                  </a:ext>
                </a:extLst>
              </a:tr>
              <a:tr h="90245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Кроме того, должности и физические лица специалистов с высшим немедицинским образованием, занимающих должности 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врачей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всего</a:t>
                      </a: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2936405"/>
                  </a:ext>
                </a:extLst>
              </a:tr>
              <a:tr h="360276">
                <a:tc>
                  <a:txBody>
                    <a:bodyPr/>
                    <a:lstStyle/>
                    <a:p>
                      <a:pPr marL="276860" indent="-276860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из них врачей: </a:t>
                      </a:r>
                      <a:b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лаборантов  </a:t>
                      </a: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1374583"/>
                  </a:ext>
                </a:extLst>
              </a:tr>
              <a:tr h="154909">
                <a:tc>
                  <a:txBody>
                    <a:bodyPr/>
                    <a:lstStyle/>
                    <a:p>
                      <a:pPr marL="276860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76860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лечебной физкультуре</a:t>
                      </a: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3728401"/>
                  </a:ext>
                </a:extLst>
              </a:tr>
              <a:tr h="168454">
                <a:tc>
                  <a:txBody>
                    <a:bodyPr/>
                    <a:lstStyle/>
                    <a:p>
                      <a:pPr marL="276860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статистиков</a:t>
                      </a:r>
                    </a:p>
                  </a:txBody>
                  <a:tcPr marL="43425" marR="434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731527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4ACEDD1-290D-45A7-8C3E-A4F8CD6877E5}"/>
              </a:ext>
            </a:extLst>
          </p:cNvPr>
          <p:cNvSpPr/>
          <p:nvPr/>
        </p:nvSpPr>
        <p:spPr>
          <a:xfrm>
            <a:off x="4133850" y="3162300"/>
            <a:ext cx="7058025" cy="1590675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 лица, не имеющие медицинского образования, но занимающие должности врачей: 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лаборантов, 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по лечебной физкультуре, 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статистиков, 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указываются в строках с 234 по 236 ПО ВСЕМ ГРАФАМ (и штатные, и занятые).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Вакантных ставок в этих строках быть не должно.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B291B53-808D-4676-BB39-F70A4DD2A65F}"/>
              </a:ext>
            </a:extLst>
          </p:cNvPr>
          <p:cNvSpPr/>
          <p:nvPr/>
        </p:nvSpPr>
        <p:spPr>
          <a:xfrm>
            <a:off x="3514725" y="5248276"/>
            <a:ext cx="552450" cy="8953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15B556F-174E-4D58-86BD-7D2B28DE4FE1}"/>
              </a:ext>
            </a:extLst>
          </p:cNvPr>
          <p:cNvSpPr/>
          <p:nvPr/>
        </p:nvSpPr>
        <p:spPr>
          <a:xfrm>
            <a:off x="4162426" y="5421183"/>
            <a:ext cx="7058025" cy="460852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Строки 235 и 236 в штатных расписаниях как врачебные должности</a:t>
            </a:r>
          </a:p>
        </p:txBody>
      </p:sp>
    </p:spTree>
    <p:extLst>
      <p:ext uri="{BB962C8B-B14F-4D97-AF65-F5344CB8AC3E}">
        <p14:creationId xmlns:p14="http://schemas.microsoft.com/office/powerpoint/2010/main" val="19188233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8B57A1-B829-47A6-A73C-B919BC044F1C}"/>
              </a:ext>
            </a:extLst>
          </p:cNvPr>
          <p:cNvSpPr/>
          <p:nvPr/>
        </p:nvSpPr>
        <p:spPr>
          <a:xfrm>
            <a:off x="1019174" y="819834"/>
            <a:ext cx="10296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1100. Должности и физические лица медицинской организации</a:t>
            </a:r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2C026D6-A8AF-48A0-9266-A9ACB94B5A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580627"/>
              </p:ext>
            </p:extLst>
          </p:nvPr>
        </p:nvGraphicFramePr>
        <p:xfrm>
          <a:off x="895351" y="1305719"/>
          <a:ext cx="10420349" cy="4883410"/>
        </p:xfrm>
        <a:graphic>
          <a:graphicData uri="http://schemas.openxmlformats.org/drawingml/2006/table">
            <a:tbl>
              <a:tblPr firstRow="1" firstCol="1" bandRow="1"/>
              <a:tblGrid>
                <a:gridCol w="2246013">
                  <a:extLst>
                    <a:ext uri="{9D8B030D-6E8A-4147-A177-3AD203B41FA5}">
                      <a16:colId xmlns:a16="http://schemas.microsoft.com/office/drawing/2014/main" val="3931441988"/>
                    </a:ext>
                  </a:extLst>
                </a:gridCol>
                <a:gridCol w="472338">
                  <a:extLst>
                    <a:ext uri="{9D8B030D-6E8A-4147-A177-3AD203B41FA5}">
                      <a16:colId xmlns:a16="http://schemas.microsoft.com/office/drawing/2014/main" val="3577675278"/>
                    </a:ext>
                  </a:extLst>
                </a:gridCol>
                <a:gridCol w="809722">
                  <a:extLst>
                    <a:ext uri="{9D8B030D-6E8A-4147-A177-3AD203B41FA5}">
                      <a16:colId xmlns:a16="http://schemas.microsoft.com/office/drawing/2014/main" val="1231029718"/>
                    </a:ext>
                  </a:extLst>
                </a:gridCol>
                <a:gridCol w="780803">
                  <a:extLst>
                    <a:ext uri="{9D8B030D-6E8A-4147-A177-3AD203B41FA5}">
                      <a16:colId xmlns:a16="http://schemas.microsoft.com/office/drawing/2014/main" val="306776815"/>
                    </a:ext>
                  </a:extLst>
                </a:gridCol>
                <a:gridCol w="927987">
                  <a:extLst>
                    <a:ext uri="{9D8B030D-6E8A-4147-A177-3AD203B41FA5}">
                      <a16:colId xmlns:a16="http://schemas.microsoft.com/office/drawing/2014/main" val="1864279335"/>
                    </a:ext>
                  </a:extLst>
                </a:gridCol>
                <a:gridCol w="945572">
                  <a:extLst>
                    <a:ext uri="{9D8B030D-6E8A-4147-A177-3AD203B41FA5}">
                      <a16:colId xmlns:a16="http://schemas.microsoft.com/office/drawing/2014/main" val="639790723"/>
                    </a:ext>
                  </a:extLst>
                </a:gridCol>
                <a:gridCol w="945572">
                  <a:extLst>
                    <a:ext uri="{9D8B030D-6E8A-4147-A177-3AD203B41FA5}">
                      <a16:colId xmlns:a16="http://schemas.microsoft.com/office/drawing/2014/main" val="3579327739"/>
                    </a:ext>
                  </a:extLst>
                </a:gridCol>
                <a:gridCol w="945572">
                  <a:extLst>
                    <a:ext uri="{9D8B030D-6E8A-4147-A177-3AD203B41FA5}">
                      <a16:colId xmlns:a16="http://schemas.microsoft.com/office/drawing/2014/main" val="1677516954"/>
                    </a:ext>
                  </a:extLst>
                </a:gridCol>
                <a:gridCol w="726334">
                  <a:extLst>
                    <a:ext uri="{9D8B030D-6E8A-4147-A177-3AD203B41FA5}">
                      <a16:colId xmlns:a16="http://schemas.microsoft.com/office/drawing/2014/main" val="4152564989"/>
                    </a:ext>
                  </a:extLst>
                </a:gridCol>
                <a:gridCol w="810218">
                  <a:extLst>
                    <a:ext uri="{9D8B030D-6E8A-4147-A177-3AD203B41FA5}">
                      <a16:colId xmlns:a16="http://schemas.microsoft.com/office/drawing/2014/main" val="3034222570"/>
                    </a:ext>
                  </a:extLst>
                </a:gridCol>
                <a:gridCol w="810218">
                  <a:extLst>
                    <a:ext uri="{9D8B030D-6E8A-4147-A177-3AD203B41FA5}">
                      <a16:colId xmlns:a16="http://schemas.microsoft.com/office/drawing/2014/main" val="2556704450"/>
                    </a:ext>
                  </a:extLst>
                </a:gridCol>
              </a:tblGrid>
              <a:tr h="9711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должности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(специальности)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стр.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должностей в целом по организации,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физи-ческих лиц основ-ных работ-ников на занятых долж-ностях,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705521"/>
                  </a:ext>
                </a:extLst>
              </a:tr>
              <a:tr h="5857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амбулаторных условиях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стационарных условиях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подраз-делениях, оказыва-ющих меди-цинскую помощь в амбула-торных условиях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подраз-делениях, оказыва-ющих меди-цинскую помощь в стацио-нарных условиях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39579"/>
                  </a:ext>
                </a:extLst>
              </a:tr>
              <a:tr h="7158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081653"/>
                  </a:ext>
                </a:extLst>
              </a:tr>
              <a:tr h="971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331316"/>
                  </a:ext>
                </a:extLst>
              </a:tr>
              <a:tr h="182500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медперсонал, всего</a:t>
                      </a: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151</a:t>
                      </a: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2641085"/>
                  </a:ext>
                </a:extLst>
              </a:tr>
              <a:tr h="152846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…</a:t>
                      </a: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113" marR="3611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113" marR="361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6783344"/>
                  </a:ext>
                </a:extLst>
              </a:tr>
              <a:tr h="182500">
                <a:tc>
                  <a:txBody>
                    <a:bodyPr/>
                    <a:lstStyle/>
                    <a:p>
                      <a:pPr marL="71755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инструкторы по трудовой терапии</a:t>
                      </a:r>
                    </a:p>
                  </a:txBody>
                  <a:tcPr marL="36113" marR="361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0461549"/>
                  </a:ext>
                </a:extLst>
              </a:tr>
              <a:tr h="182500">
                <a:tc>
                  <a:txBody>
                    <a:bodyPr/>
                    <a:lstStyle/>
                    <a:p>
                      <a:pPr marL="71755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медицинские дезинфекторы</a:t>
                      </a:r>
                    </a:p>
                  </a:txBody>
                  <a:tcPr marL="36113" marR="361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9710798"/>
                  </a:ext>
                </a:extLst>
              </a:tr>
              <a:tr h="182500">
                <a:tc>
                  <a:txBody>
                    <a:bodyPr/>
                    <a:lstStyle/>
                    <a:p>
                      <a:pPr marL="71755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медицинские регистраторы</a:t>
                      </a:r>
                    </a:p>
                  </a:txBody>
                  <a:tcPr marL="36113" marR="361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605035"/>
                  </a:ext>
                </a:extLst>
              </a:tr>
              <a:tr h="840391">
                <a:tc>
                  <a:txBody>
                    <a:bodyPr/>
                    <a:lstStyle/>
                    <a:p>
                      <a:pPr marL="71755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Кроме того, должности  и физические лица  без медицинского образования занимающих должности среднего медицинского персонала</a:t>
                      </a:r>
                    </a:p>
                  </a:txBody>
                  <a:tcPr marL="36113" marR="361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010349"/>
                  </a:ext>
                </a:extLst>
              </a:tr>
              <a:tr h="331328">
                <a:tc>
                  <a:txBody>
                    <a:bodyPr/>
                    <a:lstStyle/>
                    <a:p>
                      <a:pPr marL="71755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из них: медицинских </a:t>
                      </a:r>
                    </a:p>
                    <a:p>
                      <a:pPr marL="71755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регистраторов</a:t>
                      </a:r>
                    </a:p>
                  </a:txBody>
                  <a:tcPr marL="36113" marR="361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640025"/>
                  </a:ext>
                </a:extLst>
              </a:tr>
              <a:tr h="331328">
                <a:tc>
                  <a:txBody>
                    <a:bodyPr/>
                    <a:lstStyle/>
                    <a:p>
                      <a:pPr marL="71755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медицинских </a:t>
                      </a:r>
                    </a:p>
                    <a:p>
                      <a:pPr marL="71755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дезинфекторов</a:t>
                      </a:r>
                    </a:p>
                  </a:txBody>
                  <a:tcPr marL="36113" marR="361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3593182"/>
                  </a:ext>
                </a:extLst>
              </a:tr>
              <a:tr h="276485">
                <a:tc>
                  <a:txBody>
                    <a:bodyPr/>
                    <a:lstStyle/>
                    <a:p>
                      <a:pPr marL="71755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инструкторов по лечебной физкультуре</a:t>
                      </a:r>
                    </a:p>
                  </a:txBody>
                  <a:tcPr marL="36113" marR="361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2558122"/>
                  </a:ext>
                </a:extLst>
              </a:tr>
              <a:tr h="182500">
                <a:tc>
                  <a:txBody>
                    <a:bodyPr/>
                    <a:lstStyle/>
                    <a:p>
                      <a:pPr marL="71755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инструкторы  по трудовой терапии</a:t>
                      </a:r>
                    </a:p>
                  </a:txBody>
                  <a:tcPr marL="36113" marR="361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159827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09B4669-AC1F-40E3-8E5D-066604EAAB2C}"/>
              </a:ext>
            </a:extLst>
          </p:cNvPr>
          <p:cNvSpPr/>
          <p:nvPr/>
        </p:nvSpPr>
        <p:spPr>
          <a:xfrm>
            <a:off x="4067176" y="3228974"/>
            <a:ext cx="7077074" cy="2960155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тем, что должности инструкторов по трудовой терапии, медицинских дезинфекторов и медицинских регистраторов могут занимать лица как с медицинским, так и с немедицинским образованием, эти должности должны быть показаны следующим образом:</a:t>
            </a:r>
          </a:p>
          <a:p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строках 165, 199 и 201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показываем штатные, </a:t>
            </a:r>
            <a:r>
              <a:rPr 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вакантные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занятые единицы и физические лица, </a:t>
            </a:r>
            <a:r>
              <a:rPr 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имеющие медицинское образование</a:t>
            </a:r>
          </a:p>
          <a:p>
            <a:pPr marL="285750" indent="-285750">
              <a:buFontTx/>
              <a:buChar char="-"/>
            </a:pPr>
            <a:endParaRPr lang="ru-RU" sz="16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строках 238, 239 и 240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показываем штатные, занятые единицы и физические лица, </a:t>
            </a:r>
            <a:r>
              <a:rPr 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имеющие медицинского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1660071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C0FBDF-EB3A-4D2B-96DC-BEDBF94F7C4B}"/>
              </a:ext>
            </a:extLst>
          </p:cNvPr>
          <p:cNvSpPr/>
          <p:nvPr/>
        </p:nvSpPr>
        <p:spPr>
          <a:xfrm>
            <a:off x="1019174" y="819834"/>
            <a:ext cx="10296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1100. Должности и физические лица медицинской организации</a:t>
            </a:r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352E448-4295-444D-A03E-5968FF8397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804847"/>
              </p:ext>
            </p:extLst>
          </p:nvPr>
        </p:nvGraphicFramePr>
        <p:xfrm>
          <a:off x="876299" y="1276350"/>
          <a:ext cx="5362575" cy="4814513"/>
        </p:xfrm>
        <a:graphic>
          <a:graphicData uri="http://schemas.openxmlformats.org/drawingml/2006/table">
            <a:tbl>
              <a:tblPr firstRow="1" firstCol="1" bandRow="1"/>
              <a:tblGrid>
                <a:gridCol w="2190751">
                  <a:extLst>
                    <a:ext uri="{9D8B030D-6E8A-4147-A177-3AD203B41FA5}">
                      <a16:colId xmlns:a16="http://schemas.microsoft.com/office/drawing/2014/main" val="933219954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val="415451912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839569569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3693533290"/>
                    </a:ext>
                  </a:extLst>
                </a:gridCol>
                <a:gridCol w="1009649">
                  <a:extLst>
                    <a:ext uri="{9D8B030D-6E8A-4147-A177-3AD203B41FA5}">
                      <a16:colId xmlns:a16="http://schemas.microsoft.com/office/drawing/2014/main" val="422980348"/>
                    </a:ext>
                  </a:extLst>
                </a:gridCol>
              </a:tblGrid>
              <a:tr h="61029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должности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(специальности)</a:t>
                      </a:r>
                    </a:p>
                  </a:txBody>
                  <a:tcPr marL="38201" marR="38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стр.</a:t>
                      </a:r>
                    </a:p>
                  </a:txBody>
                  <a:tcPr marL="38201" marR="38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должностей в целом по организации,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01" marR="38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физи-ческих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лиц основных работников на занятых должностях,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</a:p>
                  </a:txBody>
                  <a:tcPr marL="38201" marR="38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830190"/>
                  </a:ext>
                </a:extLst>
              </a:tr>
              <a:tr h="8729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38201" marR="38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38201" marR="38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703992"/>
                  </a:ext>
                </a:extLst>
              </a:tr>
              <a:tr h="1940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8201" marR="38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8201" marR="38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8201" marR="38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8201" marR="38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38201" marR="38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7342913"/>
                  </a:ext>
                </a:extLst>
              </a:tr>
              <a:tr h="241142">
                <a:tc>
                  <a:txBody>
                    <a:bodyPr/>
                    <a:lstStyle/>
                    <a:p>
                      <a:pPr marL="7175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медицинские регистраторы</a:t>
                      </a:r>
                    </a:p>
                  </a:txBody>
                  <a:tcPr marL="38201" marR="3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4999516"/>
                  </a:ext>
                </a:extLst>
              </a:tr>
              <a:tr h="1234630">
                <a:tc>
                  <a:txBody>
                    <a:bodyPr/>
                    <a:lstStyle/>
                    <a:p>
                      <a:pPr marL="7175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Кроме того, должности  и физические лица  без медицинского образования занимающих должности среднего медицинского персонала</a:t>
                      </a:r>
                    </a:p>
                  </a:txBody>
                  <a:tcPr marL="38201" marR="3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6023760"/>
                  </a:ext>
                </a:extLst>
              </a:tr>
              <a:tr h="402180">
                <a:tc>
                  <a:txBody>
                    <a:bodyPr/>
                    <a:lstStyle/>
                    <a:p>
                      <a:pPr marL="7175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из них: медицинских </a:t>
                      </a:r>
                    </a:p>
                    <a:p>
                      <a:pPr marL="7175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регистраторов</a:t>
                      </a:r>
                    </a:p>
                  </a:txBody>
                  <a:tcPr marL="38201" marR="3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4,0 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4659307"/>
                  </a:ext>
                </a:extLst>
              </a:tr>
              <a:tr h="194067">
                <a:tc>
                  <a:txBody>
                    <a:bodyPr/>
                    <a:lstStyle/>
                    <a:p>
                      <a:pPr marL="7175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38201" marR="3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913237"/>
                  </a:ext>
                </a:extLst>
              </a:tr>
              <a:tr h="194067">
                <a:tc>
                  <a:txBody>
                    <a:bodyPr/>
                    <a:lstStyle/>
                    <a:p>
                      <a:pPr marL="7175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</a:t>
                      </a:r>
                    </a:p>
                  </a:txBody>
                  <a:tcPr marL="38201" marR="3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915758"/>
                  </a:ext>
                </a:extLst>
              </a:tr>
              <a:tr h="818405">
                <a:tc>
                  <a:txBody>
                    <a:bodyPr/>
                    <a:lstStyle/>
                    <a:p>
                      <a:pPr marL="7175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специалисты  с неоконченным высшим образованием или врачи, студенты (из стр. 237)</a:t>
                      </a:r>
                    </a:p>
                  </a:txBody>
                  <a:tcPr marL="38201" marR="3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748840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A8578A3-298C-4D52-BEE8-74E67AE8C948}"/>
              </a:ext>
            </a:extLst>
          </p:cNvPr>
          <p:cNvSpPr/>
          <p:nvPr/>
        </p:nvSpPr>
        <p:spPr>
          <a:xfrm>
            <a:off x="6496050" y="2587869"/>
            <a:ext cx="2208837" cy="1874594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медицинский регистратор с медицинским образованием: штатную, занятую ставки и физическое лицо показываем  в строке 201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21CF023-CFAE-4C9E-B7FF-E83650F28B2E}"/>
              </a:ext>
            </a:extLst>
          </p:cNvPr>
          <p:cNvSpPr/>
          <p:nvPr/>
        </p:nvSpPr>
        <p:spPr>
          <a:xfrm>
            <a:off x="6496050" y="1475826"/>
            <a:ext cx="4819650" cy="581025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6 ставок «медицинских регистраторов»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5 ставок занято  5 основными сотрудниками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0415843-BB1A-4F07-A5C1-7B23EBB9991E}"/>
              </a:ext>
            </a:extLst>
          </p:cNvPr>
          <p:cNvSpPr/>
          <p:nvPr/>
        </p:nvSpPr>
        <p:spPr>
          <a:xfrm>
            <a:off x="9106863" y="2587869"/>
            <a:ext cx="2208837" cy="1874594"/>
          </a:xfrm>
          <a:prstGeom prst="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медицинских регистратора без медицинского образования:  штатные, занятые ставки и физические лица показываем в строке 237 (и 236 соответственно)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67957FA-F0AF-45F8-84BF-1CB1D9707488}"/>
              </a:ext>
            </a:extLst>
          </p:cNvPr>
          <p:cNvSpPr/>
          <p:nvPr/>
        </p:nvSpPr>
        <p:spPr>
          <a:xfrm>
            <a:off x="8543925" y="5003925"/>
            <a:ext cx="2771775" cy="9664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1 медицинский регистратор – студент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показывается дважды: 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237 и 243 строках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A332FB42-A177-4346-BE83-6BD94DACF243}"/>
              </a:ext>
            </a:extLst>
          </p:cNvPr>
          <p:cNvSpPr/>
          <p:nvPr/>
        </p:nvSpPr>
        <p:spPr>
          <a:xfrm>
            <a:off x="5324474" y="2933700"/>
            <a:ext cx="769599" cy="333375"/>
          </a:xfrm>
          <a:prstGeom prst="ellipse">
            <a:avLst/>
          </a:prstGeom>
          <a:noFill/>
          <a:ln w="85725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208B064C-D3B5-4C43-A5E7-A545BDB091EC}"/>
              </a:ext>
            </a:extLst>
          </p:cNvPr>
          <p:cNvSpPr/>
          <p:nvPr/>
        </p:nvSpPr>
        <p:spPr>
          <a:xfrm>
            <a:off x="5324474" y="4038600"/>
            <a:ext cx="806281" cy="1057275"/>
          </a:xfrm>
          <a:prstGeom prst="ellipse">
            <a:avLst/>
          </a:prstGeom>
          <a:noFill/>
          <a:ln w="85725"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EF1D8DEE-47C7-417E-85CD-B420A0871D71}"/>
              </a:ext>
            </a:extLst>
          </p:cNvPr>
          <p:cNvSpPr/>
          <p:nvPr/>
        </p:nvSpPr>
        <p:spPr>
          <a:xfrm>
            <a:off x="5324474" y="5772151"/>
            <a:ext cx="732918" cy="396372"/>
          </a:xfrm>
          <a:prstGeom prst="ellipse">
            <a:avLst/>
          </a:prstGeom>
          <a:noFill/>
          <a:ln w="8572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A9093B23-8EEB-46EB-B9B2-E40706F542E4}"/>
              </a:ext>
            </a:extLst>
          </p:cNvPr>
          <p:cNvCxnSpPr>
            <a:cxnSpLocks/>
          </p:cNvCxnSpPr>
          <p:nvPr/>
        </p:nvCxnSpPr>
        <p:spPr>
          <a:xfrm flipH="1">
            <a:off x="3886200" y="1743261"/>
            <a:ext cx="2486025" cy="41891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4ABAAAE0-192C-4814-8B34-540FB53B4BD5}"/>
              </a:ext>
            </a:extLst>
          </p:cNvPr>
          <p:cNvCxnSpPr>
            <a:cxnSpLocks/>
          </p:cNvCxnSpPr>
          <p:nvPr/>
        </p:nvCxnSpPr>
        <p:spPr>
          <a:xfrm flipH="1">
            <a:off x="4876800" y="1911593"/>
            <a:ext cx="1485899" cy="250582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26467E56-A5F3-4C7B-9FA7-3BF05E30AF90}"/>
              </a:ext>
            </a:extLst>
          </p:cNvPr>
          <p:cNvCxnSpPr>
            <a:cxnSpLocks/>
          </p:cNvCxnSpPr>
          <p:nvPr/>
        </p:nvCxnSpPr>
        <p:spPr>
          <a:xfrm flipH="1">
            <a:off x="7362825" y="2133600"/>
            <a:ext cx="1409700" cy="402752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E875AC31-3A53-43CC-88D5-EDD35FCCBDDB}"/>
              </a:ext>
            </a:extLst>
          </p:cNvPr>
          <p:cNvCxnSpPr>
            <a:cxnSpLocks/>
          </p:cNvCxnSpPr>
          <p:nvPr/>
        </p:nvCxnSpPr>
        <p:spPr>
          <a:xfrm>
            <a:off x="9106863" y="2127050"/>
            <a:ext cx="1389687" cy="409302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196AEABD-1E33-4DEB-A240-EA256CC6EE28}"/>
              </a:ext>
            </a:extLst>
          </p:cNvPr>
          <p:cNvCxnSpPr>
            <a:cxnSpLocks/>
          </p:cNvCxnSpPr>
          <p:nvPr/>
        </p:nvCxnSpPr>
        <p:spPr>
          <a:xfrm>
            <a:off x="10191269" y="4513980"/>
            <a:ext cx="0" cy="41044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B5AAFD67-354D-4F36-A01F-C0220F4D5554}"/>
              </a:ext>
            </a:extLst>
          </p:cNvPr>
          <p:cNvSpPr/>
          <p:nvPr/>
        </p:nvSpPr>
        <p:spPr>
          <a:xfrm>
            <a:off x="1257299" y="2331701"/>
            <a:ext cx="2095501" cy="460819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Вакансии только по строке с высшим образованием</a:t>
            </a:r>
          </a:p>
        </p:txBody>
      </p: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A7972B2D-0177-4CB6-99C2-1BB74FBCAC95}"/>
              </a:ext>
            </a:extLst>
          </p:cNvPr>
          <p:cNvCxnSpPr>
            <a:cxnSpLocks/>
          </p:cNvCxnSpPr>
          <p:nvPr/>
        </p:nvCxnSpPr>
        <p:spPr>
          <a:xfrm>
            <a:off x="3438525" y="2641974"/>
            <a:ext cx="295275" cy="37745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924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C0FBDF-EB3A-4D2B-96DC-BEDBF94F7C4B}"/>
              </a:ext>
            </a:extLst>
          </p:cNvPr>
          <p:cNvSpPr/>
          <p:nvPr/>
        </p:nvSpPr>
        <p:spPr>
          <a:xfrm>
            <a:off x="1019174" y="819834"/>
            <a:ext cx="10296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1100. Должности и физические лица медицинской организации</a:t>
            </a:r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352E448-4295-444D-A03E-5968FF8397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062250"/>
              </p:ext>
            </p:extLst>
          </p:nvPr>
        </p:nvGraphicFramePr>
        <p:xfrm>
          <a:off x="876299" y="1276350"/>
          <a:ext cx="5362575" cy="4814513"/>
        </p:xfrm>
        <a:graphic>
          <a:graphicData uri="http://schemas.openxmlformats.org/drawingml/2006/table">
            <a:tbl>
              <a:tblPr firstRow="1" firstCol="1" bandRow="1"/>
              <a:tblGrid>
                <a:gridCol w="2190751">
                  <a:extLst>
                    <a:ext uri="{9D8B030D-6E8A-4147-A177-3AD203B41FA5}">
                      <a16:colId xmlns:a16="http://schemas.microsoft.com/office/drawing/2014/main" val="933219954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val="415451912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839569569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3693533290"/>
                    </a:ext>
                  </a:extLst>
                </a:gridCol>
                <a:gridCol w="1009649">
                  <a:extLst>
                    <a:ext uri="{9D8B030D-6E8A-4147-A177-3AD203B41FA5}">
                      <a16:colId xmlns:a16="http://schemas.microsoft.com/office/drawing/2014/main" val="422980348"/>
                    </a:ext>
                  </a:extLst>
                </a:gridCol>
              </a:tblGrid>
              <a:tr h="61029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должности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(специальности)</a:t>
                      </a:r>
                    </a:p>
                  </a:txBody>
                  <a:tcPr marL="38201" marR="38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стр.</a:t>
                      </a:r>
                    </a:p>
                  </a:txBody>
                  <a:tcPr marL="38201" marR="38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должностей в целом по организации,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01" marR="38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физи-ческих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лиц основных работников на занятых должностях,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</a:p>
                  </a:txBody>
                  <a:tcPr marL="38201" marR="38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830190"/>
                  </a:ext>
                </a:extLst>
              </a:tr>
              <a:tr h="8729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38201" marR="38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38201" marR="38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703992"/>
                  </a:ext>
                </a:extLst>
              </a:tr>
              <a:tr h="1940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8201" marR="38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8201" marR="38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8201" marR="38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8201" marR="38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38201" marR="38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7342913"/>
                  </a:ext>
                </a:extLst>
              </a:tr>
              <a:tr h="241142">
                <a:tc>
                  <a:txBody>
                    <a:bodyPr/>
                    <a:lstStyle/>
                    <a:p>
                      <a:pPr marL="7175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Палатные (постовые)</a:t>
                      </a:r>
                    </a:p>
                  </a:txBody>
                  <a:tcPr marL="38201" marR="3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5,0 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4999516"/>
                  </a:ext>
                </a:extLst>
              </a:tr>
              <a:tr h="1234630">
                <a:tc>
                  <a:txBody>
                    <a:bodyPr/>
                    <a:lstStyle/>
                    <a:p>
                      <a:pPr marL="7175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Кроме того, должности  и физические лица  без медицинского образования занимающих должности среднего медицинского персонала</a:t>
                      </a:r>
                    </a:p>
                  </a:txBody>
                  <a:tcPr marL="38201" marR="3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6023760"/>
                  </a:ext>
                </a:extLst>
              </a:tr>
              <a:tr h="402180">
                <a:tc>
                  <a:txBody>
                    <a:bodyPr/>
                    <a:lstStyle/>
                    <a:p>
                      <a:pPr marL="7175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из них: медицинских </a:t>
                      </a:r>
                    </a:p>
                    <a:p>
                      <a:pPr marL="7175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регистраторов</a:t>
                      </a:r>
                    </a:p>
                  </a:txBody>
                  <a:tcPr marL="38201" marR="3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4659307"/>
                  </a:ext>
                </a:extLst>
              </a:tr>
              <a:tr h="194067">
                <a:tc>
                  <a:txBody>
                    <a:bodyPr/>
                    <a:lstStyle/>
                    <a:p>
                      <a:pPr marL="7175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38201" marR="3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913237"/>
                  </a:ext>
                </a:extLst>
              </a:tr>
              <a:tr h="194067">
                <a:tc>
                  <a:txBody>
                    <a:bodyPr/>
                    <a:lstStyle/>
                    <a:p>
                      <a:pPr marL="7175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</a:t>
                      </a:r>
                    </a:p>
                  </a:txBody>
                  <a:tcPr marL="38201" marR="3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915758"/>
                  </a:ext>
                </a:extLst>
              </a:tr>
              <a:tr h="818405">
                <a:tc>
                  <a:txBody>
                    <a:bodyPr/>
                    <a:lstStyle/>
                    <a:p>
                      <a:pPr marL="7175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специалисты  с неоконченным высшим образованием или врачи, студенты (из стр. 237)</a:t>
                      </a:r>
                    </a:p>
                  </a:txBody>
                  <a:tcPr marL="38201" marR="38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748840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A8578A3-298C-4D52-BEE8-74E67AE8C948}"/>
              </a:ext>
            </a:extLst>
          </p:cNvPr>
          <p:cNvSpPr/>
          <p:nvPr/>
        </p:nvSpPr>
        <p:spPr>
          <a:xfrm>
            <a:off x="6406043" y="2464594"/>
            <a:ext cx="2208837" cy="2336556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медицинских сестер с медицинским образованием (медицинский колледж, медучилище и т.п.): штатные, занятые ставки и физические лица показываем  в строке 181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21CF023-CFAE-4C9E-B7FF-E83650F28B2E}"/>
              </a:ext>
            </a:extLst>
          </p:cNvPr>
          <p:cNvSpPr/>
          <p:nvPr/>
        </p:nvSpPr>
        <p:spPr>
          <a:xfrm>
            <a:off x="6496050" y="1475826"/>
            <a:ext cx="4819650" cy="581025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9 ставок «медицинская сестра палатная»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8 ставок занято 8 основными сотрудниками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0415843-BB1A-4F07-A5C1-7B23EBB9991E}"/>
              </a:ext>
            </a:extLst>
          </p:cNvPr>
          <p:cNvSpPr/>
          <p:nvPr/>
        </p:nvSpPr>
        <p:spPr>
          <a:xfrm>
            <a:off x="9086850" y="2463682"/>
            <a:ext cx="2208837" cy="2304862"/>
          </a:xfrm>
          <a:prstGeom prst="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сотрудника БЕЗ медицинского образования:  штатные, занятые ставки и физические лица показываем в строке 242 (и 236 соответственно) и в пояснении расшифровываем, что это палатные медсестры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67957FA-F0AF-45F8-84BF-1CB1D9707488}"/>
              </a:ext>
            </a:extLst>
          </p:cNvPr>
          <p:cNvSpPr/>
          <p:nvPr/>
        </p:nvSpPr>
        <p:spPr>
          <a:xfrm>
            <a:off x="8543925" y="5095875"/>
            <a:ext cx="2771775" cy="9664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1 сотрудник– студент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показывается дважды: </a:t>
            </a:r>
          </a:p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242 и 243 строках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A332FB42-A177-4346-BE83-6BD94DACF243}"/>
              </a:ext>
            </a:extLst>
          </p:cNvPr>
          <p:cNvSpPr/>
          <p:nvPr/>
        </p:nvSpPr>
        <p:spPr>
          <a:xfrm>
            <a:off x="5324474" y="2933700"/>
            <a:ext cx="769599" cy="333375"/>
          </a:xfrm>
          <a:prstGeom prst="ellipse">
            <a:avLst/>
          </a:prstGeom>
          <a:noFill/>
          <a:ln w="85725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208B064C-D3B5-4C43-A5E7-A545BDB091EC}"/>
              </a:ext>
            </a:extLst>
          </p:cNvPr>
          <p:cNvSpPr/>
          <p:nvPr/>
        </p:nvSpPr>
        <p:spPr>
          <a:xfrm>
            <a:off x="5324474" y="4038600"/>
            <a:ext cx="806281" cy="1057275"/>
          </a:xfrm>
          <a:prstGeom prst="ellipse">
            <a:avLst/>
          </a:prstGeom>
          <a:noFill/>
          <a:ln w="85725"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EF1D8DEE-47C7-417E-85CD-B420A0871D71}"/>
              </a:ext>
            </a:extLst>
          </p:cNvPr>
          <p:cNvSpPr/>
          <p:nvPr/>
        </p:nvSpPr>
        <p:spPr>
          <a:xfrm>
            <a:off x="5324474" y="5772151"/>
            <a:ext cx="732918" cy="396372"/>
          </a:xfrm>
          <a:prstGeom prst="ellipse">
            <a:avLst/>
          </a:prstGeom>
          <a:noFill/>
          <a:ln w="8572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A9093B23-8EEB-46EB-B9B2-E40706F542E4}"/>
              </a:ext>
            </a:extLst>
          </p:cNvPr>
          <p:cNvCxnSpPr>
            <a:cxnSpLocks/>
          </p:cNvCxnSpPr>
          <p:nvPr/>
        </p:nvCxnSpPr>
        <p:spPr>
          <a:xfrm flipH="1">
            <a:off x="3886200" y="1743261"/>
            <a:ext cx="2486025" cy="41891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4ABAAAE0-192C-4814-8B34-540FB53B4BD5}"/>
              </a:ext>
            </a:extLst>
          </p:cNvPr>
          <p:cNvCxnSpPr>
            <a:cxnSpLocks/>
          </p:cNvCxnSpPr>
          <p:nvPr/>
        </p:nvCxnSpPr>
        <p:spPr>
          <a:xfrm flipH="1">
            <a:off x="4876800" y="1911593"/>
            <a:ext cx="1485899" cy="250582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26467E56-A5F3-4C7B-9FA7-3BF05E30AF90}"/>
              </a:ext>
            </a:extLst>
          </p:cNvPr>
          <p:cNvCxnSpPr>
            <a:cxnSpLocks/>
          </p:cNvCxnSpPr>
          <p:nvPr/>
        </p:nvCxnSpPr>
        <p:spPr>
          <a:xfrm flipH="1">
            <a:off x="7286626" y="2133600"/>
            <a:ext cx="1485899" cy="250582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E875AC31-3A53-43CC-88D5-EDD35FCCBDDB}"/>
              </a:ext>
            </a:extLst>
          </p:cNvPr>
          <p:cNvCxnSpPr>
            <a:cxnSpLocks/>
          </p:cNvCxnSpPr>
          <p:nvPr/>
        </p:nvCxnSpPr>
        <p:spPr>
          <a:xfrm>
            <a:off x="9106863" y="2127050"/>
            <a:ext cx="1485899" cy="257132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196AEABD-1E33-4DEB-A240-EA256CC6EE28}"/>
              </a:ext>
            </a:extLst>
          </p:cNvPr>
          <p:cNvCxnSpPr>
            <a:cxnSpLocks/>
          </p:cNvCxnSpPr>
          <p:nvPr/>
        </p:nvCxnSpPr>
        <p:spPr>
          <a:xfrm>
            <a:off x="10096500" y="4801150"/>
            <a:ext cx="0" cy="29472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B5AAFD67-354D-4F36-A01F-C0220F4D5554}"/>
              </a:ext>
            </a:extLst>
          </p:cNvPr>
          <p:cNvSpPr/>
          <p:nvPr/>
        </p:nvSpPr>
        <p:spPr>
          <a:xfrm>
            <a:off x="1257299" y="2331701"/>
            <a:ext cx="2095501" cy="460819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Вакансии только по строке с высшим образованием</a:t>
            </a:r>
          </a:p>
        </p:txBody>
      </p: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A7972B2D-0177-4CB6-99C2-1BB74FBCAC95}"/>
              </a:ext>
            </a:extLst>
          </p:cNvPr>
          <p:cNvCxnSpPr>
            <a:cxnSpLocks/>
          </p:cNvCxnSpPr>
          <p:nvPr/>
        </p:nvCxnSpPr>
        <p:spPr>
          <a:xfrm>
            <a:off x="3438525" y="2641974"/>
            <a:ext cx="295275" cy="37745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25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8B57A1-B829-47A6-A73C-B919BC044F1C}"/>
              </a:ext>
            </a:extLst>
          </p:cNvPr>
          <p:cNvSpPr/>
          <p:nvPr/>
        </p:nvSpPr>
        <p:spPr>
          <a:xfrm>
            <a:off x="1019174" y="819834"/>
            <a:ext cx="10296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1100. Должности и физические лица медицинской организации</a:t>
            </a:r>
            <a:endParaRPr lang="ru-RU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CCD60EAB-B346-4853-8DBD-D2778E1B8B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101594"/>
              </p:ext>
            </p:extLst>
          </p:nvPr>
        </p:nvGraphicFramePr>
        <p:xfrm>
          <a:off x="1019175" y="1343025"/>
          <a:ext cx="10296527" cy="4695140"/>
        </p:xfrm>
        <a:graphic>
          <a:graphicData uri="http://schemas.openxmlformats.org/drawingml/2006/table">
            <a:tbl>
              <a:tblPr firstRow="1" firstCol="1" bandRow="1"/>
              <a:tblGrid>
                <a:gridCol w="1832878">
                  <a:extLst>
                    <a:ext uri="{9D8B030D-6E8A-4147-A177-3AD203B41FA5}">
                      <a16:colId xmlns:a16="http://schemas.microsoft.com/office/drawing/2014/main" val="3089994432"/>
                    </a:ext>
                  </a:extLst>
                </a:gridCol>
                <a:gridCol w="536865">
                  <a:extLst>
                    <a:ext uri="{9D8B030D-6E8A-4147-A177-3AD203B41FA5}">
                      <a16:colId xmlns:a16="http://schemas.microsoft.com/office/drawing/2014/main" val="2649898519"/>
                    </a:ext>
                  </a:extLst>
                </a:gridCol>
                <a:gridCol w="934336">
                  <a:extLst>
                    <a:ext uri="{9D8B030D-6E8A-4147-A177-3AD203B41FA5}">
                      <a16:colId xmlns:a16="http://schemas.microsoft.com/office/drawing/2014/main" val="3010571700"/>
                    </a:ext>
                  </a:extLst>
                </a:gridCol>
                <a:gridCol w="935277">
                  <a:extLst>
                    <a:ext uri="{9D8B030D-6E8A-4147-A177-3AD203B41FA5}">
                      <a16:colId xmlns:a16="http://schemas.microsoft.com/office/drawing/2014/main" val="3793298186"/>
                    </a:ext>
                  </a:extLst>
                </a:gridCol>
                <a:gridCol w="935277">
                  <a:extLst>
                    <a:ext uri="{9D8B030D-6E8A-4147-A177-3AD203B41FA5}">
                      <a16:colId xmlns:a16="http://schemas.microsoft.com/office/drawing/2014/main" val="989150389"/>
                    </a:ext>
                  </a:extLst>
                </a:gridCol>
                <a:gridCol w="934336">
                  <a:extLst>
                    <a:ext uri="{9D8B030D-6E8A-4147-A177-3AD203B41FA5}">
                      <a16:colId xmlns:a16="http://schemas.microsoft.com/office/drawing/2014/main" val="4180933158"/>
                    </a:ext>
                  </a:extLst>
                </a:gridCol>
                <a:gridCol w="934336">
                  <a:extLst>
                    <a:ext uri="{9D8B030D-6E8A-4147-A177-3AD203B41FA5}">
                      <a16:colId xmlns:a16="http://schemas.microsoft.com/office/drawing/2014/main" val="1154623990"/>
                    </a:ext>
                  </a:extLst>
                </a:gridCol>
                <a:gridCol w="934336">
                  <a:extLst>
                    <a:ext uri="{9D8B030D-6E8A-4147-A177-3AD203B41FA5}">
                      <a16:colId xmlns:a16="http://schemas.microsoft.com/office/drawing/2014/main" val="2109530807"/>
                    </a:ext>
                  </a:extLst>
                </a:gridCol>
                <a:gridCol w="717706">
                  <a:extLst>
                    <a:ext uri="{9D8B030D-6E8A-4147-A177-3AD203B41FA5}">
                      <a16:colId xmlns:a16="http://schemas.microsoft.com/office/drawing/2014/main" val="3275431435"/>
                    </a:ext>
                  </a:extLst>
                </a:gridCol>
                <a:gridCol w="800590">
                  <a:extLst>
                    <a:ext uri="{9D8B030D-6E8A-4147-A177-3AD203B41FA5}">
                      <a16:colId xmlns:a16="http://schemas.microsoft.com/office/drawing/2014/main" val="1260528956"/>
                    </a:ext>
                  </a:extLst>
                </a:gridCol>
                <a:gridCol w="800590">
                  <a:extLst>
                    <a:ext uri="{9D8B030D-6E8A-4147-A177-3AD203B41FA5}">
                      <a16:colId xmlns:a16="http://schemas.microsoft.com/office/drawing/2014/main" val="111266007"/>
                    </a:ext>
                  </a:extLst>
                </a:gridCol>
              </a:tblGrid>
              <a:tr h="17177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должности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(специальности)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стр.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должностей в целом по организации,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физи-ческих лиц основ-ных работ-ников на занятых долж-ностях,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246807"/>
                  </a:ext>
                </a:extLst>
              </a:tr>
              <a:tr h="10924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амбулаторных условиях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стационарных условиях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-делениях,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оказыва-ющих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меди-цинскую помощь в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амбула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-торных условиях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-делениях,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оказыва-ющих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меди-цинскую помощь в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стацио-нарных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условиях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773485"/>
                  </a:ext>
                </a:extLst>
              </a:tr>
              <a:tr h="14138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570392"/>
                  </a:ext>
                </a:extLst>
              </a:tr>
              <a:tr h="2059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32018"/>
                  </a:ext>
                </a:extLst>
              </a:tr>
              <a:tr h="31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 здравпунктов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1063406"/>
                  </a:ext>
                </a:extLst>
              </a:tr>
              <a:tr h="171969"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2644586"/>
                  </a:ext>
                </a:extLst>
              </a:tr>
              <a:tr h="4979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спортивной медицине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9508335"/>
                  </a:ext>
                </a:extLst>
              </a:tr>
              <a:tr h="1719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2454744"/>
                  </a:ext>
                </a:extLst>
              </a:tr>
              <a:tr h="240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стажеры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0685713"/>
                  </a:ext>
                </a:extLst>
              </a:tr>
              <a:tr h="1716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1024299"/>
                  </a:ext>
                </a:extLst>
              </a:tr>
              <a:tr h="240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фельдшеры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890" marR="588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0827910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1E184CF-0524-49E8-860F-C43A5EABD448}"/>
              </a:ext>
            </a:extLst>
          </p:cNvPr>
          <p:cNvSpPr/>
          <p:nvPr/>
        </p:nvSpPr>
        <p:spPr>
          <a:xfrm>
            <a:off x="3443282" y="3920995"/>
            <a:ext cx="6958018" cy="481256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Строку 10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«врачи здравпунктов» надо сопоставлять с наличием здравпунктов (таблица 1001, строка 20)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F2AED26-54CF-4E42-B95A-32F7F10B9CC6}"/>
              </a:ext>
            </a:extLst>
          </p:cNvPr>
          <p:cNvSpPr/>
          <p:nvPr/>
        </p:nvSpPr>
        <p:spPr>
          <a:xfrm>
            <a:off x="3443282" y="4556110"/>
            <a:ext cx="6958018" cy="44731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Строку 65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 спортивной медицине» подтвердить наличием такой должности в штатном расписании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D96B1AC-CB9A-4941-8645-D09BE40CF869}"/>
              </a:ext>
            </a:extLst>
          </p:cNvPr>
          <p:cNvSpPr/>
          <p:nvPr/>
        </p:nvSpPr>
        <p:spPr>
          <a:xfrm>
            <a:off x="3443282" y="5131282"/>
            <a:ext cx="6958018" cy="367368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строке 86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«стажеры» графы с 12 по 16 не заполняются.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8E887BC-903B-4848-B183-52E4D0538606}"/>
              </a:ext>
            </a:extLst>
          </p:cNvPr>
          <p:cNvSpPr/>
          <p:nvPr/>
        </p:nvSpPr>
        <p:spPr>
          <a:xfrm>
            <a:off x="3443282" y="5619635"/>
            <a:ext cx="6958018" cy="534289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делегировании полномочий некоторых врачебных функций на фельдшера (ФАП, ФП), должности показываются </a:t>
            </a:r>
            <a:r>
              <a:rPr lang="ru-RU" sz="1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строке 212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«фельдшеры»</a:t>
            </a:r>
          </a:p>
        </p:txBody>
      </p:sp>
    </p:spTree>
    <p:extLst>
      <p:ext uri="{BB962C8B-B14F-4D97-AF65-F5344CB8AC3E}">
        <p14:creationId xmlns:p14="http://schemas.microsoft.com/office/powerpoint/2010/main" val="742301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0AB620C8-8AD9-446D-A281-8713A4257B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6665319"/>
              </p:ext>
            </p:extLst>
          </p:nvPr>
        </p:nvGraphicFramePr>
        <p:xfrm>
          <a:off x="875521" y="3921154"/>
          <a:ext cx="9872993" cy="2514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8" name="Document" r:id="rId3" imgW="9785262" imgH="1359272" progId="Word.Document.12">
                  <p:embed/>
                </p:oleObj>
              </mc:Choice>
              <mc:Fallback>
                <p:oleObj name="Document" r:id="rId3" imgW="9785262" imgH="135927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5521" y="3921154"/>
                        <a:ext cx="9872993" cy="25141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33E86C-5079-4DD6-9B9F-D2D970FA8BDE}"/>
              </a:ext>
            </a:extLst>
          </p:cNvPr>
          <p:cNvSpPr/>
          <p:nvPr/>
        </p:nvSpPr>
        <p:spPr>
          <a:xfrm>
            <a:off x="5558466" y="4317521"/>
            <a:ext cx="5286375" cy="1171575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Строка 225 «Младший медперсонал» вся расписана. Прочего быть не должно.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1C3B86E-10E7-4D41-99CC-96020326E0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303851"/>
              </p:ext>
            </p:extLst>
          </p:nvPr>
        </p:nvGraphicFramePr>
        <p:xfrm>
          <a:off x="875521" y="1626080"/>
          <a:ext cx="9872993" cy="2295073"/>
        </p:xfrm>
        <a:graphic>
          <a:graphicData uri="http://schemas.openxmlformats.org/drawingml/2006/table">
            <a:tbl>
              <a:tblPr firstRow="1" firstCol="1" bandRow="1"/>
              <a:tblGrid>
                <a:gridCol w="3261297">
                  <a:extLst>
                    <a:ext uri="{9D8B030D-6E8A-4147-A177-3AD203B41FA5}">
                      <a16:colId xmlns:a16="http://schemas.microsoft.com/office/drawing/2014/main" val="3681588766"/>
                    </a:ext>
                  </a:extLst>
                </a:gridCol>
                <a:gridCol w="1151174">
                  <a:extLst>
                    <a:ext uri="{9D8B030D-6E8A-4147-A177-3AD203B41FA5}">
                      <a16:colId xmlns:a16="http://schemas.microsoft.com/office/drawing/2014/main" val="1472689374"/>
                    </a:ext>
                  </a:extLst>
                </a:gridCol>
                <a:gridCol w="2751827">
                  <a:extLst>
                    <a:ext uri="{9D8B030D-6E8A-4147-A177-3AD203B41FA5}">
                      <a16:colId xmlns:a16="http://schemas.microsoft.com/office/drawing/2014/main" val="470181841"/>
                    </a:ext>
                  </a:extLst>
                </a:gridCol>
                <a:gridCol w="2708695">
                  <a:extLst>
                    <a:ext uri="{9D8B030D-6E8A-4147-A177-3AD203B41FA5}">
                      <a16:colId xmlns:a16="http://schemas.microsoft.com/office/drawing/2014/main" val="2926465920"/>
                    </a:ext>
                  </a:extLst>
                </a:gridCol>
              </a:tblGrid>
              <a:tr h="181794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должности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(специальности)</a:t>
                      </a:r>
                    </a:p>
                  </a:txBody>
                  <a:tcPr marL="66557" marR="66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стр.</a:t>
                      </a:r>
                    </a:p>
                  </a:txBody>
                  <a:tcPr marL="66557" marR="66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должностей в целом по организации,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57" marR="66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75800"/>
                  </a:ext>
                </a:extLst>
              </a:tr>
              <a:tr h="2106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66557" marR="66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66557" marR="66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6649608"/>
                  </a:ext>
                </a:extLst>
              </a:tr>
              <a:tr h="2664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6557" marR="66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6557" marR="66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6557" marR="66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6557" marR="66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1433562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3F9E365-2758-4CAE-8492-6CBDADC3567E}"/>
              </a:ext>
            </a:extLst>
          </p:cNvPr>
          <p:cNvSpPr/>
          <p:nvPr/>
        </p:nvSpPr>
        <p:spPr>
          <a:xfrm>
            <a:off x="1019174" y="819834"/>
            <a:ext cx="10296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1100. Должности и физические лица медицинской организации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02239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EC17F16-C566-4F1E-97AC-5E61AF00A7DF}"/>
              </a:ext>
            </a:extLst>
          </p:cNvPr>
          <p:cNvSpPr/>
          <p:nvPr/>
        </p:nvSpPr>
        <p:spPr>
          <a:xfrm>
            <a:off x="1019174" y="819834"/>
            <a:ext cx="10296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1100. Должности и физические лица медицинской организации</a:t>
            </a:r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A636FCC-2591-458E-8411-C540CC928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832612"/>
              </p:ext>
            </p:extLst>
          </p:nvPr>
        </p:nvGraphicFramePr>
        <p:xfrm>
          <a:off x="871536" y="1411159"/>
          <a:ext cx="10591801" cy="4673985"/>
        </p:xfrm>
        <a:graphic>
          <a:graphicData uri="http://schemas.openxmlformats.org/drawingml/2006/table">
            <a:tbl>
              <a:tblPr firstRow="1" firstCol="1" bandRow="1"/>
              <a:tblGrid>
                <a:gridCol w="3035079">
                  <a:extLst>
                    <a:ext uri="{9D8B030D-6E8A-4147-A177-3AD203B41FA5}">
                      <a16:colId xmlns:a16="http://schemas.microsoft.com/office/drawing/2014/main" val="2861729289"/>
                    </a:ext>
                  </a:extLst>
                </a:gridCol>
                <a:gridCol w="537612">
                  <a:extLst>
                    <a:ext uri="{9D8B030D-6E8A-4147-A177-3AD203B41FA5}">
                      <a16:colId xmlns:a16="http://schemas.microsoft.com/office/drawing/2014/main" val="230571479"/>
                    </a:ext>
                  </a:extLst>
                </a:gridCol>
                <a:gridCol w="683284">
                  <a:extLst>
                    <a:ext uri="{9D8B030D-6E8A-4147-A177-3AD203B41FA5}">
                      <a16:colId xmlns:a16="http://schemas.microsoft.com/office/drawing/2014/main" val="2379988042"/>
                    </a:ext>
                  </a:extLst>
                </a:gridCol>
                <a:gridCol w="674024">
                  <a:extLst>
                    <a:ext uri="{9D8B030D-6E8A-4147-A177-3AD203B41FA5}">
                      <a16:colId xmlns:a16="http://schemas.microsoft.com/office/drawing/2014/main" val="3434577853"/>
                    </a:ext>
                  </a:extLst>
                </a:gridCol>
                <a:gridCol w="722168">
                  <a:extLst>
                    <a:ext uri="{9D8B030D-6E8A-4147-A177-3AD203B41FA5}">
                      <a16:colId xmlns:a16="http://schemas.microsoft.com/office/drawing/2014/main" val="4279246572"/>
                    </a:ext>
                  </a:extLst>
                </a:gridCol>
                <a:gridCol w="731797">
                  <a:extLst>
                    <a:ext uri="{9D8B030D-6E8A-4147-A177-3AD203B41FA5}">
                      <a16:colId xmlns:a16="http://schemas.microsoft.com/office/drawing/2014/main" val="3613092349"/>
                    </a:ext>
                  </a:extLst>
                </a:gridCol>
                <a:gridCol w="760684">
                  <a:extLst>
                    <a:ext uri="{9D8B030D-6E8A-4147-A177-3AD203B41FA5}">
                      <a16:colId xmlns:a16="http://schemas.microsoft.com/office/drawing/2014/main" val="2270451307"/>
                    </a:ext>
                  </a:extLst>
                </a:gridCol>
                <a:gridCol w="741426">
                  <a:extLst>
                    <a:ext uri="{9D8B030D-6E8A-4147-A177-3AD203B41FA5}">
                      <a16:colId xmlns:a16="http://schemas.microsoft.com/office/drawing/2014/main" val="3703797406"/>
                    </a:ext>
                  </a:extLst>
                </a:gridCol>
                <a:gridCol w="885860">
                  <a:extLst>
                    <a:ext uri="{9D8B030D-6E8A-4147-A177-3AD203B41FA5}">
                      <a16:colId xmlns:a16="http://schemas.microsoft.com/office/drawing/2014/main" val="3109641804"/>
                    </a:ext>
                  </a:extLst>
                </a:gridCol>
                <a:gridCol w="914991">
                  <a:extLst>
                    <a:ext uri="{9D8B030D-6E8A-4147-A177-3AD203B41FA5}">
                      <a16:colId xmlns:a16="http://schemas.microsoft.com/office/drawing/2014/main" val="1309054538"/>
                    </a:ext>
                  </a:extLst>
                </a:gridCol>
                <a:gridCol w="904876">
                  <a:extLst>
                    <a:ext uri="{9D8B030D-6E8A-4147-A177-3AD203B41FA5}">
                      <a16:colId xmlns:a16="http://schemas.microsoft.com/office/drawing/2014/main" val="2078661265"/>
                    </a:ext>
                  </a:extLst>
                </a:gridCol>
              </a:tblGrid>
              <a:tr h="91083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должности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(специальности)</a:t>
                      </a:r>
                    </a:p>
                  </a:txBody>
                  <a:tcPr marL="37873" marR="3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стр.</a:t>
                      </a:r>
                    </a:p>
                  </a:txBody>
                  <a:tcPr marL="37873" marR="3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должностей в целом по организации,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73" marR="3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37873" marR="3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физи-ческих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лиц основ-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работ-ников на занятых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долж-ностях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</a:p>
                  </a:txBody>
                  <a:tcPr marL="37873" marR="3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37873" marR="3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363267"/>
                  </a:ext>
                </a:extLst>
              </a:tr>
              <a:tr h="6782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амбулаторных условиях</a:t>
                      </a:r>
                    </a:p>
                  </a:txBody>
                  <a:tcPr marL="37873" marR="3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стационарных условиях</a:t>
                      </a:r>
                    </a:p>
                  </a:txBody>
                  <a:tcPr marL="37873" marR="3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-делениях,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оказыва-ющих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меди-цинскую помощь в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амбула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-торных условиях</a:t>
                      </a:r>
                    </a:p>
                  </a:txBody>
                  <a:tcPr marL="37873" marR="3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-делениях,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оказыва-ющих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меди-цинскую помощь в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стацио-нарных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условиях</a:t>
                      </a:r>
                    </a:p>
                  </a:txBody>
                  <a:tcPr marL="37873" marR="3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767263"/>
                  </a:ext>
                </a:extLst>
              </a:tr>
              <a:tr h="5302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37873" marR="3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37873" marR="3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37873" marR="3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37873" marR="3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37873" marR="3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37873" marR="3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858698"/>
                  </a:ext>
                </a:extLst>
              </a:tr>
              <a:tr h="1608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7873" marR="3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7873" marR="3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7873" marR="3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7873" marR="3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73" marR="3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73" marR="3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73" marR="3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73" marR="3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37873" marR="3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37873" marR="3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37873" marR="3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711871"/>
                  </a:ext>
                </a:extLst>
              </a:tr>
              <a:tr h="193016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 всего</a:t>
                      </a:r>
                    </a:p>
                  </a:txBody>
                  <a:tcPr marL="37873" marR="3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441496"/>
                  </a:ext>
                </a:extLst>
              </a:tr>
              <a:tr h="478166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работают на основной работе в организациях подчинения: федерального</a:t>
                      </a:r>
                    </a:p>
                  </a:txBody>
                  <a:tcPr marL="37873" marR="3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812975"/>
                  </a:ext>
                </a:extLst>
              </a:tr>
              <a:tr h="310763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субъектов Российской Федерации</a:t>
                      </a:r>
                    </a:p>
                  </a:txBody>
                  <a:tcPr marL="37873" marR="3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highlight>
                            <a:srgbClr val="99FFCC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highlight>
                          <a:srgbClr val="99FFCC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highlight>
                            <a:srgbClr val="99FFCC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highlight>
                          <a:srgbClr val="99FFCC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highlight>
                            <a:srgbClr val="99FFCC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highlight>
                          <a:srgbClr val="99FFCC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highlight>
                            <a:srgbClr val="99FFCC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highlight>
                          <a:srgbClr val="99FFCC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highlight>
                            <a:srgbClr val="99FFCC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highlight>
                          <a:srgbClr val="99FFCC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highlight>
                            <a:srgbClr val="99FFCC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highlight>
                          <a:srgbClr val="99FFCC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 dirty="0">
                          <a:effectLst/>
                          <a:highlight>
                            <a:srgbClr val="99FFCC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highlight>
                          <a:srgbClr val="99FFCC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highlight>
                            <a:srgbClr val="99FFCC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highlight>
                          <a:srgbClr val="99FFCC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highlight>
                            <a:srgbClr val="99FFCC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highlight>
                          <a:srgbClr val="99FFCC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04338"/>
                  </a:ext>
                </a:extLst>
              </a:tr>
              <a:tr h="278341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медперсонал, всего</a:t>
                      </a:r>
                    </a:p>
                  </a:txBody>
                  <a:tcPr marL="37873" marR="3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0766800"/>
                  </a:ext>
                </a:extLst>
              </a:tr>
              <a:tr h="382808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работают на основной работе в организациях подчинения: федерального</a:t>
                      </a:r>
                    </a:p>
                  </a:txBody>
                  <a:tcPr marL="37873" marR="3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702778"/>
                  </a:ext>
                </a:extLst>
              </a:tr>
              <a:tr h="324066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субъектов Российской Федерации</a:t>
                      </a:r>
                    </a:p>
                  </a:txBody>
                  <a:tcPr marL="37873" marR="3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719128"/>
                  </a:ext>
                </a:extLst>
              </a:tr>
              <a:tr h="193016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Фармацевты</a:t>
                      </a:r>
                    </a:p>
                  </a:txBody>
                  <a:tcPr marL="37873" marR="3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8165467"/>
                  </a:ext>
                </a:extLst>
              </a:tr>
              <a:tr h="473734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работают на основной работе  в организациях подчинения:  федерального</a:t>
                      </a:r>
                    </a:p>
                  </a:txBody>
                  <a:tcPr marL="37873" marR="3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842102"/>
                  </a:ext>
                </a:extLst>
              </a:tr>
              <a:tr h="268931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субъектов Российской Федерации</a:t>
                      </a:r>
                    </a:p>
                  </a:txBody>
                  <a:tcPr marL="37873" marR="3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085522"/>
                  </a:ext>
                </a:extLst>
              </a:tr>
              <a:tr h="310763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73" marR="3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220802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A9504A2-5088-4EBB-BD6E-CF82A85A6FDF}"/>
              </a:ext>
            </a:extLst>
          </p:cNvPr>
          <p:cNvSpPr/>
          <p:nvPr/>
        </p:nvSpPr>
        <p:spPr>
          <a:xfrm>
            <a:off x="5048250" y="2991159"/>
            <a:ext cx="2443166" cy="440985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Строка 1 = строке 127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C9A04FC-C36D-431C-9BE5-F3EEB4634C80}"/>
              </a:ext>
            </a:extLst>
          </p:cNvPr>
          <p:cNvSpPr/>
          <p:nvPr/>
        </p:nvSpPr>
        <p:spPr>
          <a:xfrm>
            <a:off x="5048246" y="3971886"/>
            <a:ext cx="2443166" cy="440985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Строка 151 = строке 154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4D2B4BD-D5E7-4FE4-A9A4-1740F6EFC9B7}"/>
              </a:ext>
            </a:extLst>
          </p:cNvPr>
          <p:cNvSpPr/>
          <p:nvPr/>
        </p:nvSpPr>
        <p:spPr>
          <a:xfrm>
            <a:off x="5048247" y="4976894"/>
            <a:ext cx="2443165" cy="440985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Строка 217 = строке 219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5BA3EC4-6D2A-44CB-81C2-465CBF835E2D}"/>
              </a:ext>
            </a:extLst>
          </p:cNvPr>
          <p:cNvSpPr/>
          <p:nvPr/>
        </p:nvSpPr>
        <p:spPr>
          <a:xfrm>
            <a:off x="8086722" y="3987741"/>
            <a:ext cx="2443166" cy="714375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Строки 126, 153, 218 = 0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C5C4E17-5EF9-4FC0-B724-2E63D2961A9D}"/>
              </a:ext>
            </a:extLst>
          </p:cNvPr>
          <p:cNvSpPr/>
          <p:nvPr/>
        </p:nvSpPr>
        <p:spPr>
          <a:xfrm>
            <a:off x="3800475" y="3877466"/>
            <a:ext cx="761998" cy="9762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9A1A383-9928-40F9-BA6A-5A48FD511765}"/>
              </a:ext>
            </a:extLst>
          </p:cNvPr>
          <p:cNvSpPr/>
          <p:nvPr/>
        </p:nvSpPr>
        <p:spPr>
          <a:xfrm>
            <a:off x="3800477" y="2887657"/>
            <a:ext cx="761998" cy="9762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7E427DB-3BB3-4425-AD8A-F60A90D84722}"/>
              </a:ext>
            </a:extLst>
          </p:cNvPr>
          <p:cNvSpPr/>
          <p:nvPr/>
        </p:nvSpPr>
        <p:spPr>
          <a:xfrm>
            <a:off x="3800477" y="4867275"/>
            <a:ext cx="761998" cy="9762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10194B5-D50E-4570-BA4A-717B7876F108}"/>
              </a:ext>
            </a:extLst>
          </p:cNvPr>
          <p:cNvSpPr/>
          <p:nvPr/>
        </p:nvSpPr>
        <p:spPr>
          <a:xfrm>
            <a:off x="885819" y="1753189"/>
            <a:ext cx="4162427" cy="83028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не улавливает, так как написан: строка 1 = строка 126 + строка 127  и т.п.</a:t>
            </a:r>
          </a:p>
        </p:txBody>
      </p:sp>
    </p:spTree>
    <p:extLst>
      <p:ext uri="{BB962C8B-B14F-4D97-AF65-F5344CB8AC3E}">
        <p14:creationId xmlns:p14="http://schemas.microsoft.com/office/powerpoint/2010/main" val="1919456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C6C8310-F312-46B4-B3C7-D4C6A71966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970742"/>
              </p:ext>
            </p:extLst>
          </p:nvPr>
        </p:nvGraphicFramePr>
        <p:xfrm>
          <a:off x="1019174" y="1333500"/>
          <a:ext cx="10153651" cy="4654681"/>
        </p:xfrm>
        <a:graphic>
          <a:graphicData uri="http://schemas.openxmlformats.org/drawingml/2006/table">
            <a:tbl>
              <a:tblPr firstRow="1" firstCol="1" bandRow="1"/>
              <a:tblGrid>
                <a:gridCol w="3028950">
                  <a:extLst>
                    <a:ext uri="{9D8B030D-6E8A-4147-A177-3AD203B41FA5}">
                      <a16:colId xmlns:a16="http://schemas.microsoft.com/office/drawing/2014/main" val="1009923120"/>
                    </a:ext>
                  </a:extLst>
                </a:gridCol>
                <a:gridCol w="714376">
                  <a:extLst>
                    <a:ext uri="{9D8B030D-6E8A-4147-A177-3AD203B41FA5}">
                      <a16:colId xmlns:a16="http://schemas.microsoft.com/office/drawing/2014/main" val="1679204820"/>
                    </a:ext>
                  </a:extLst>
                </a:gridCol>
                <a:gridCol w="962024">
                  <a:extLst>
                    <a:ext uri="{9D8B030D-6E8A-4147-A177-3AD203B41FA5}">
                      <a16:colId xmlns:a16="http://schemas.microsoft.com/office/drawing/2014/main" val="1512149070"/>
                    </a:ext>
                  </a:extLst>
                </a:gridCol>
                <a:gridCol w="733426">
                  <a:extLst>
                    <a:ext uri="{9D8B030D-6E8A-4147-A177-3AD203B41FA5}">
                      <a16:colId xmlns:a16="http://schemas.microsoft.com/office/drawing/2014/main" val="167667298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4076393664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110995666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012610089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3214469112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330233407"/>
                    </a:ext>
                  </a:extLst>
                </a:gridCol>
              </a:tblGrid>
              <a:tr h="16619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должности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(специальности)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стр.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должностей в целом по организации,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физи-ческих лиц основ-ных работ-ников на занятых долж-ностях,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3662927"/>
                  </a:ext>
                </a:extLst>
              </a:tr>
              <a:tr h="5224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амбулаторных условиях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стационарных условиях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35909"/>
                  </a:ext>
                </a:extLst>
              </a:tr>
              <a:tr h="5926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709382"/>
                  </a:ext>
                </a:extLst>
              </a:tr>
              <a:tr h="1661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9724422"/>
                  </a:ext>
                </a:extLst>
              </a:tr>
              <a:tr h="21894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 - всего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981746"/>
                  </a:ext>
                </a:extLst>
              </a:tr>
              <a:tr h="355638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Специалисты с высшим немедицинским образованием, всего:</a:t>
                      </a:r>
                    </a:p>
                  </a:txBody>
                  <a:tcPr marL="62805" marR="62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8977108"/>
                  </a:ext>
                </a:extLst>
              </a:tr>
              <a:tr h="170454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Провизоры 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1029083"/>
                  </a:ext>
                </a:extLst>
              </a:tr>
              <a:tr h="170454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медперсонал, всего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5339484"/>
                  </a:ext>
                </a:extLst>
              </a:tr>
              <a:tr h="170454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Фармацевты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741257"/>
                  </a:ext>
                </a:extLst>
              </a:tr>
              <a:tr h="209485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Младший медперсонал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4806897"/>
                  </a:ext>
                </a:extLst>
              </a:tr>
              <a:tr h="170454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Прочий персонал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256740"/>
                  </a:ext>
                </a:extLst>
              </a:tr>
              <a:tr h="726006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Кроме того, должности и физические лица специалистов с высшим немедицинским образованием, занимающих должности врачей, всего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841237"/>
                  </a:ext>
                </a:extLst>
              </a:tr>
              <a:tr h="726006">
                <a:tc>
                  <a:txBody>
                    <a:bodyPr/>
                    <a:lstStyle/>
                    <a:p>
                      <a:pPr algn="l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2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Кроме того, должности  и физические лица  без медицинского образования занимающих должности среднего медицинского персонала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719144"/>
                  </a:ext>
                </a:extLst>
              </a:tr>
              <a:tr h="170454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Итого</a:t>
                      </a:r>
                    </a:p>
                  </a:txBody>
                  <a:tcPr marL="62805" marR="628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4846650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5A739A4-05BF-4896-BEC4-68F54A796049}"/>
              </a:ext>
            </a:extLst>
          </p:cNvPr>
          <p:cNvSpPr/>
          <p:nvPr/>
        </p:nvSpPr>
        <p:spPr>
          <a:xfrm>
            <a:off x="1019174" y="819834"/>
            <a:ext cx="10296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1100. Должности и физические лица медицинской организации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171236-10F0-48E3-A4DB-A966B3F1B24E}"/>
              </a:ext>
            </a:extLst>
          </p:cNvPr>
          <p:cNvSpPr txBox="1"/>
          <p:nvPr/>
        </p:nvSpPr>
        <p:spPr>
          <a:xfrm>
            <a:off x="5038725" y="3261928"/>
            <a:ext cx="5095875" cy="968278"/>
          </a:xfrm>
          <a:prstGeom prst="rect">
            <a:avLst/>
          </a:prstGeom>
          <a:solidFill>
            <a:srgbClr val="CCFFFF"/>
          </a:solidFill>
          <a:ln w="1587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таблицу включаются сведения о должностях вне зависимости от источника финансирования (ОМС, бюджет, платные)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D4C77F9-8361-48EA-8CF2-C7493A883EA5}"/>
              </a:ext>
            </a:extLst>
          </p:cNvPr>
          <p:cNvSpPr/>
          <p:nvPr/>
        </p:nvSpPr>
        <p:spPr>
          <a:xfrm>
            <a:off x="5010150" y="4589583"/>
            <a:ext cx="6048375" cy="1209675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Медицинские организации особого типа (станции переливания крови, центры медицины катастроф,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патанатомбюро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бюро судмедэкспертизы, РМИАЦ и т.п.) показывают штаты по графам 3, 4, 9 и далее с 12 по 17.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57D0F364-BD4C-42B1-B5D7-038057F3DF83}"/>
              </a:ext>
            </a:extLst>
          </p:cNvPr>
          <p:cNvSpPr/>
          <p:nvPr/>
        </p:nvSpPr>
        <p:spPr>
          <a:xfrm>
            <a:off x="4818514" y="2562671"/>
            <a:ext cx="753611" cy="418060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2BAEDF3F-E16E-448F-81DC-8F87C7B89D80}"/>
              </a:ext>
            </a:extLst>
          </p:cNvPr>
          <p:cNvSpPr/>
          <p:nvPr/>
        </p:nvSpPr>
        <p:spPr>
          <a:xfrm>
            <a:off x="5719193" y="2562671"/>
            <a:ext cx="753611" cy="418060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795C004-0D15-4399-8CBE-F5595D3211F4}"/>
              </a:ext>
            </a:extLst>
          </p:cNvPr>
          <p:cNvSpPr/>
          <p:nvPr/>
        </p:nvSpPr>
        <p:spPr>
          <a:xfrm>
            <a:off x="10304914" y="2562671"/>
            <a:ext cx="753611" cy="418060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614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8B57A1-B829-47A6-A73C-B919BC044F1C}"/>
              </a:ext>
            </a:extLst>
          </p:cNvPr>
          <p:cNvSpPr/>
          <p:nvPr/>
        </p:nvSpPr>
        <p:spPr>
          <a:xfrm>
            <a:off x="1019174" y="819834"/>
            <a:ext cx="10296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1100. Должности и физические лица медицинской организации</a:t>
            </a:r>
            <a:endParaRPr lang="ru-RU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0BF221F9-F334-4274-BDF5-3D60555D13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97993"/>
              </p:ext>
            </p:extLst>
          </p:nvPr>
        </p:nvGraphicFramePr>
        <p:xfrm>
          <a:off x="922789" y="1275126"/>
          <a:ext cx="10296526" cy="4804053"/>
        </p:xfrm>
        <a:graphic>
          <a:graphicData uri="http://schemas.openxmlformats.org/drawingml/2006/table">
            <a:tbl>
              <a:tblPr firstRow="1" firstCol="1" bandRow="1"/>
              <a:tblGrid>
                <a:gridCol w="1560352">
                  <a:extLst>
                    <a:ext uri="{9D8B030D-6E8A-4147-A177-3AD203B41FA5}">
                      <a16:colId xmlns:a16="http://schemas.microsoft.com/office/drawing/2014/main" val="3883300818"/>
                    </a:ext>
                  </a:extLst>
                </a:gridCol>
                <a:gridCol w="352338">
                  <a:extLst>
                    <a:ext uri="{9D8B030D-6E8A-4147-A177-3AD203B41FA5}">
                      <a16:colId xmlns:a16="http://schemas.microsoft.com/office/drawing/2014/main" val="1170480095"/>
                    </a:ext>
                  </a:extLst>
                </a:gridCol>
                <a:gridCol w="503339">
                  <a:extLst>
                    <a:ext uri="{9D8B030D-6E8A-4147-A177-3AD203B41FA5}">
                      <a16:colId xmlns:a16="http://schemas.microsoft.com/office/drawing/2014/main" val="2736263142"/>
                    </a:ext>
                  </a:extLst>
                </a:gridCol>
                <a:gridCol w="578841">
                  <a:extLst>
                    <a:ext uri="{9D8B030D-6E8A-4147-A177-3AD203B41FA5}">
                      <a16:colId xmlns:a16="http://schemas.microsoft.com/office/drawing/2014/main" val="4184055898"/>
                    </a:ext>
                  </a:extLst>
                </a:gridCol>
                <a:gridCol w="564278">
                  <a:extLst>
                    <a:ext uri="{9D8B030D-6E8A-4147-A177-3AD203B41FA5}">
                      <a16:colId xmlns:a16="http://schemas.microsoft.com/office/drawing/2014/main" val="2751708709"/>
                    </a:ext>
                  </a:extLst>
                </a:gridCol>
                <a:gridCol w="668903">
                  <a:extLst>
                    <a:ext uri="{9D8B030D-6E8A-4147-A177-3AD203B41FA5}">
                      <a16:colId xmlns:a16="http://schemas.microsoft.com/office/drawing/2014/main" val="475792658"/>
                    </a:ext>
                  </a:extLst>
                </a:gridCol>
                <a:gridCol w="616381">
                  <a:extLst>
                    <a:ext uri="{9D8B030D-6E8A-4147-A177-3AD203B41FA5}">
                      <a16:colId xmlns:a16="http://schemas.microsoft.com/office/drawing/2014/main" val="3057700110"/>
                    </a:ext>
                  </a:extLst>
                </a:gridCol>
                <a:gridCol w="524522">
                  <a:extLst>
                    <a:ext uri="{9D8B030D-6E8A-4147-A177-3AD203B41FA5}">
                      <a16:colId xmlns:a16="http://schemas.microsoft.com/office/drawing/2014/main" val="1681703314"/>
                    </a:ext>
                  </a:extLst>
                </a:gridCol>
                <a:gridCol w="611762">
                  <a:extLst>
                    <a:ext uri="{9D8B030D-6E8A-4147-A177-3AD203B41FA5}">
                      <a16:colId xmlns:a16="http://schemas.microsoft.com/office/drawing/2014/main" val="1729595191"/>
                    </a:ext>
                  </a:extLst>
                </a:gridCol>
                <a:gridCol w="550653">
                  <a:extLst>
                    <a:ext uri="{9D8B030D-6E8A-4147-A177-3AD203B41FA5}">
                      <a16:colId xmlns:a16="http://schemas.microsoft.com/office/drawing/2014/main" val="2084771470"/>
                    </a:ext>
                  </a:extLst>
                </a:gridCol>
                <a:gridCol w="551298">
                  <a:extLst>
                    <a:ext uri="{9D8B030D-6E8A-4147-A177-3AD203B41FA5}">
                      <a16:colId xmlns:a16="http://schemas.microsoft.com/office/drawing/2014/main" val="50255154"/>
                    </a:ext>
                  </a:extLst>
                </a:gridCol>
                <a:gridCol w="551298">
                  <a:extLst>
                    <a:ext uri="{9D8B030D-6E8A-4147-A177-3AD203B41FA5}">
                      <a16:colId xmlns:a16="http://schemas.microsoft.com/office/drawing/2014/main" val="3192330884"/>
                    </a:ext>
                  </a:extLst>
                </a:gridCol>
                <a:gridCol w="550653">
                  <a:extLst>
                    <a:ext uri="{9D8B030D-6E8A-4147-A177-3AD203B41FA5}">
                      <a16:colId xmlns:a16="http://schemas.microsoft.com/office/drawing/2014/main" val="2830784110"/>
                    </a:ext>
                  </a:extLst>
                </a:gridCol>
                <a:gridCol w="493642">
                  <a:extLst>
                    <a:ext uri="{9D8B030D-6E8A-4147-A177-3AD203B41FA5}">
                      <a16:colId xmlns:a16="http://schemas.microsoft.com/office/drawing/2014/main" val="1353633830"/>
                    </a:ext>
                  </a:extLst>
                </a:gridCol>
                <a:gridCol w="516316">
                  <a:extLst>
                    <a:ext uri="{9D8B030D-6E8A-4147-A177-3AD203B41FA5}">
                      <a16:colId xmlns:a16="http://schemas.microsoft.com/office/drawing/2014/main" val="4037241178"/>
                    </a:ext>
                  </a:extLst>
                </a:gridCol>
                <a:gridCol w="585634">
                  <a:extLst>
                    <a:ext uri="{9D8B030D-6E8A-4147-A177-3AD203B41FA5}">
                      <a16:colId xmlns:a16="http://schemas.microsoft.com/office/drawing/2014/main" val="3182619201"/>
                    </a:ext>
                  </a:extLst>
                </a:gridCol>
                <a:gridCol w="516316">
                  <a:extLst>
                    <a:ext uri="{9D8B030D-6E8A-4147-A177-3AD203B41FA5}">
                      <a16:colId xmlns:a16="http://schemas.microsoft.com/office/drawing/2014/main" val="3644406212"/>
                    </a:ext>
                  </a:extLst>
                </a:gridCol>
              </a:tblGrid>
              <a:tr h="26706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должности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(специальности)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стр.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должностей в целом по организации,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физи-ческих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лиц основ-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работ-ников на занятых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долж-ностях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Имеют квалификационную категорию (из гр. 9), чел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серти-фикат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алиста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(из гр.9), чел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Имеют свиде-тельство об аккреди-тации </a:t>
                      </a:r>
                      <a:b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(из гр. 9), чел 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Нахо-дятся в декрет-ном или долгос-рочном отпуске (из гр. 9), чел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382921"/>
                  </a:ext>
                </a:extLst>
              </a:tr>
              <a:tr h="4776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амбулаторных условиях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стационарных условиях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амбула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-торных условиях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стацио-нарных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условиях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высшую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первую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вторую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275785"/>
                  </a:ext>
                </a:extLst>
              </a:tr>
              <a:tr h="5854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995575"/>
                  </a:ext>
                </a:extLst>
              </a:tr>
              <a:tr h="1288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3733200"/>
                  </a:ext>
                </a:extLst>
              </a:tr>
              <a:tr h="1288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лаборанты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166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b="1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b="1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b="1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b="1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3285861"/>
                  </a:ext>
                </a:extLst>
              </a:tr>
              <a:tr h="26706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в том числе: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лабораторное дело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167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4289023"/>
                  </a:ext>
                </a:extLst>
              </a:tr>
              <a:tr h="1288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гистология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947311"/>
                  </a:ext>
                </a:extLst>
              </a:tr>
              <a:tr h="26706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лабораторная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  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169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6374546"/>
                  </a:ext>
                </a:extLst>
              </a:tr>
              <a:tr h="54338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медицинские лабораторные техники (фельдшеры-лаборанты)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679419"/>
                  </a:ext>
                </a:extLst>
              </a:tr>
              <a:tr h="26706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лабораторное дело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171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2803899"/>
                  </a:ext>
                </a:extLst>
              </a:tr>
              <a:tr h="1288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гистология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331382"/>
                  </a:ext>
                </a:extLst>
              </a:tr>
              <a:tr h="26706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лабораторная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  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173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6234230"/>
                  </a:ext>
                </a:extLst>
              </a:tr>
              <a:tr h="26706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медицинские технологи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203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2663676"/>
                  </a:ext>
                </a:extLst>
              </a:tr>
              <a:tr h="26706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из них: лабораторное дело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204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1238472"/>
                  </a:ext>
                </a:extLst>
              </a:tr>
              <a:tr h="1288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гистология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205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2108281"/>
                  </a:ext>
                </a:extLst>
              </a:tr>
              <a:tr h="26706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лабораторная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  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206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1546" marR="41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2562614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0263AB4-76DD-4ABD-80F7-23A650920DF5}"/>
              </a:ext>
            </a:extLst>
          </p:cNvPr>
          <p:cNvSpPr/>
          <p:nvPr/>
        </p:nvSpPr>
        <p:spPr>
          <a:xfrm>
            <a:off x="4592186" y="2636501"/>
            <a:ext cx="6291132" cy="493725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Строка 166 может быть больше суммы строк 167+168+169 за счет: бактериология, судебно-медицинская экспертиза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776AD65-028A-4440-9D50-61184F106344}"/>
              </a:ext>
            </a:extLst>
          </p:cNvPr>
          <p:cNvSpPr/>
          <p:nvPr/>
        </p:nvSpPr>
        <p:spPr>
          <a:xfrm>
            <a:off x="4592186" y="3744374"/>
            <a:ext cx="6291132" cy="493725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Строка 170 может быть больше суммы строк 171+172+173 за счет: бактериология, судебно-медицинская экспертиза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12BF65D-2DEA-42D8-9556-A7D1D5E54BF9}"/>
              </a:ext>
            </a:extLst>
          </p:cNvPr>
          <p:cNvSpPr/>
          <p:nvPr/>
        </p:nvSpPr>
        <p:spPr>
          <a:xfrm>
            <a:off x="4592186" y="5099109"/>
            <a:ext cx="6291132" cy="493725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Строка 203 может быть больше суммы строк 204+205+206 за счет: бактериология, судебно-медицинская экспертиза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09936738-5D75-4710-B292-3159C8987565}"/>
              </a:ext>
            </a:extLst>
          </p:cNvPr>
          <p:cNvSpPr/>
          <p:nvPr/>
        </p:nvSpPr>
        <p:spPr>
          <a:xfrm>
            <a:off x="2155970" y="2628112"/>
            <a:ext cx="1028525" cy="416395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D32E41A-327D-4637-9B35-E71134187ADE}"/>
              </a:ext>
            </a:extLst>
          </p:cNvPr>
          <p:cNvSpPr/>
          <p:nvPr/>
        </p:nvSpPr>
        <p:spPr>
          <a:xfrm>
            <a:off x="2155968" y="3759511"/>
            <a:ext cx="1028525" cy="416395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0A129E9-99DF-4C29-83A7-C86C9EF25F6C}"/>
              </a:ext>
            </a:extLst>
          </p:cNvPr>
          <p:cNvSpPr/>
          <p:nvPr/>
        </p:nvSpPr>
        <p:spPr>
          <a:xfrm>
            <a:off x="2155967" y="4890911"/>
            <a:ext cx="1028525" cy="416395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1201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8B57A1-B829-47A6-A73C-B919BC044F1C}"/>
              </a:ext>
            </a:extLst>
          </p:cNvPr>
          <p:cNvSpPr/>
          <p:nvPr/>
        </p:nvSpPr>
        <p:spPr>
          <a:xfrm>
            <a:off x="1019174" y="819834"/>
            <a:ext cx="10296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1100. Должности и физические лица медицинской организации</a:t>
            </a:r>
            <a:endParaRPr lang="ru-RU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53332F0-01F1-4EFA-8D3E-FDDE768220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90393"/>
              </p:ext>
            </p:extLst>
          </p:nvPr>
        </p:nvGraphicFramePr>
        <p:xfrm>
          <a:off x="895350" y="1276350"/>
          <a:ext cx="10296525" cy="4703555"/>
        </p:xfrm>
        <a:graphic>
          <a:graphicData uri="http://schemas.openxmlformats.org/drawingml/2006/table">
            <a:tbl>
              <a:tblPr firstRow="1" firstCol="1" bandRow="1"/>
              <a:tblGrid>
                <a:gridCol w="2362200">
                  <a:extLst>
                    <a:ext uri="{9D8B030D-6E8A-4147-A177-3AD203B41FA5}">
                      <a16:colId xmlns:a16="http://schemas.microsoft.com/office/drawing/2014/main" val="3104135871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1946784453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492134074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4178477887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val="2612371995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1632749063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1073517510"/>
                    </a:ext>
                  </a:extLst>
                </a:gridCol>
                <a:gridCol w="824365">
                  <a:extLst>
                    <a:ext uri="{9D8B030D-6E8A-4147-A177-3AD203B41FA5}">
                      <a16:colId xmlns:a16="http://schemas.microsoft.com/office/drawing/2014/main" val="2526992078"/>
                    </a:ext>
                  </a:extLst>
                </a:gridCol>
                <a:gridCol w="717705">
                  <a:extLst>
                    <a:ext uri="{9D8B030D-6E8A-4147-A177-3AD203B41FA5}">
                      <a16:colId xmlns:a16="http://schemas.microsoft.com/office/drawing/2014/main" val="1887038559"/>
                    </a:ext>
                  </a:extLst>
                </a:gridCol>
                <a:gridCol w="800590">
                  <a:extLst>
                    <a:ext uri="{9D8B030D-6E8A-4147-A177-3AD203B41FA5}">
                      <a16:colId xmlns:a16="http://schemas.microsoft.com/office/drawing/2014/main" val="2793844474"/>
                    </a:ext>
                  </a:extLst>
                </a:gridCol>
                <a:gridCol w="800590">
                  <a:extLst>
                    <a:ext uri="{9D8B030D-6E8A-4147-A177-3AD203B41FA5}">
                      <a16:colId xmlns:a16="http://schemas.microsoft.com/office/drawing/2014/main" val="939488556"/>
                    </a:ext>
                  </a:extLst>
                </a:gridCol>
              </a:tblGrid>
              <a:tr h="152214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Наименование должности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(специальности)</a:t>
                      </a:r>
                    </a:p>
                  </a:txBody>
                  <a:tcPr marL="56957" marR="56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 стр.</a:t>
                      </a:r>
                    </a:p>
                  </a:txBody>
                  <a:tcPr marL="56957" marR="56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Число должностей в целом по организации,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957" marR="56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56957" marR="56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Число физи-ческих лиц основ-ных работ-ников на занятых долж-ностях,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чел</a:t>
                      </a:r>
                    </a:p>
                  </a:txBody>
                  <a:tcPr marL="56957" marR="56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56957" marR="56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764064"/>
                  </a:ext>
                </a:extLst>
              </a:tr>
              <a:tr h="5935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подразделениях, оказывающих медицинскую помощь в амбулаторных условиях</a:t>
                      </a:r>
                    </a:p>
                  </a:txBody>
                  <a:tcPr marL="56957" marR="56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подразделениях, оказывающих медицинскую помощь в стационарных условиях</a:t>
                      </a:r>
                    </a:p>
                  </a:txBody>
                  <a:tcPr marL="56957" marR="56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подраз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-делениях,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оказыва-ющих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меди-цинскую помощь в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амбула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-торных условиях</a:t>
                      </a:r>
                    </a:p>
                  </a:txBody>
                  <a:tcPr marL="56957" marR="56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подраз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-делениях,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оказыва-ющих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меди-цинскую помощь в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стацио-нарных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условиях</a:t>
                      </a:r>
                    </a:p>
                  </a:txBody>
                  <a:tcPr marL="56957" marR="56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6127409"/>
                  </a:ext>
                </a:extLst>
              </a:tr>
              <a:tr h="7752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56957" marR="56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56957" marR="56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56957" marR="56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56957" marR="56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56957" marR="56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56957" marR="56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775112"/>
                  </a:ext>
                </a:extLst>
              </a:tr>
              <a:tr h="1522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56957" marR="56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56957" marR="56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56957" marR="56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56957" marR="56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957" marR="56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957" marR="56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957" marR="56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957" marR="56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</a:p>
                  </a:txBody>
                  <a:tcPr marL="56957" marR="56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</a:p>
                  </a:txBody>
                  <a:tcPr marL="56957" marR="56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</a:p>
                  </a:txBody>
                  <a:tcPr marL="56957" marR="569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2303817"/>
                  </a:ext>
                </a:extLst>
              </a:tr>
              <a:tr h="275581">
                <a:tc>
                  <a:txBody>
                    <a:bodyPr/>
                    <a:lstStyle/>
                    <a:p>
                      <a:pPr marL="71755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лабораторная </a:t>
                      </a:r>
                    </a:p>
                    <a:p>
                      <a:pPr marL="71755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диагностика  </a:t>
                      </a:r>
                    </a:p>
                  </a:txBody>
                  <a:tcPr marL="56957" marR="56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2631405"/>
                  </a:ext>
                </a:extLst>
              </a:tr>
              <a:tr h="319913">
                <a:tc>
                  <a:txBody>
                    <a:bodyPr/>
                    <a:lstStyle/>
                    <a:p>
                      <a:pPr marL="71755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медицинские лабораторные техники (фельдшеры-лаборанты)</a:t>
                      </a:r>
                    </a:p>
                  </a:txBody>
                  <a:tcPr marL="56957" marR="56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750132"/>
                  </a:ext>
                </a:extLst>
              </a:tr>
              <a:tr h="354501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том числе: </a:t>
                      </a:r>
                    </a:p>
                    <a:p>
                      <a:pPr marL="71755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лабораторное дело</a:t>
                      </a:r>
                    </a:p>
                  </a:txBody>
                  <a:tcPr marL="56957" marR="56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0551780"/>
                  </a:ext>
                </a:extLst>
              </a:tr>
              <a:tr h="207755">
                <a:tc>
                  <a:txBody>
                    <a:bodyPr/>
                    <a:lstStyle/>
                    <a:p>
                      <a:pPr marL="71755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гистология</a:t>
                      </a:r>
                    </a:p>
                  </a:txBody>
                  <a:tcPr marL="56957" marR="56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1627406"/>
                  </a:ext>
                </a:extLst>
              </a:tr>
              <a:tr h="354501">
                <a:tc>
                  <a:txBody>
                    <a:bodyPr/>
                    <a:lstStyle/>
                    <a:p>
                      <a:pPr marL="71755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лабораторная </a:t>
                      </a:r>
                    </a:p>
                    <a:p>
                      <a:pPr marL="71755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диагностика  </a:t>
                      </a:r>
                    </a:p>
                  </a:txBody>
                  <a:tcPr marL="56957" marR="56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4400524"/>
                  </a:ext>
                </a:extLst>
              </a:tr>
              <a:tr h="205447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медицинские сестры - всего</a:t>
                      </a:r>
                    </a:p>
                  </a:txBody>
                  <a:tcPr marL="56957" marR="56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5852474"/>
                  </a:ext>
                </a:extLst>
              </a:tr>
              <a:tr h="239871">
                <a:tc>
                  <a:txBody>
                    <a:bodyPr/>
                    <a:lstStyle/>
                    <a:p>
                      <a:pPr marL="27686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из строки 177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анестезисты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957" marR="56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1507460"/>
                  </a:ext>
                </a:extLst>
              </a:tr>
              <a:tr h="410894">
                <a:tc>
                  <a:txBody>
                    <a:bodyPr/>
                    <a:lstStyle/>
                    <a:p>
                      <a:pPr marL="9652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врачей общей практики (семейных врачей)</a:t>
                      </a:r>
                    </a:p>
                  </a:txBody>
                  <a:tcPr marL="56957" marR="56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342519"/>
                  </a:ext>
                </a:extLst>
              </a:tr>
              <a:tr h="408256">
                <a:tc>
                  <a:txBody>
                    <a:bodyPr/>
                    <a:lstStyle/>
                    <a:p>
                      <a:pPr marL="9652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главные медицинские </a:t>
                      </a:r>
                    </a:p>
                    <a:p>
                      <a:pPr marL="9652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сестры</a:t>
                      </a:r>
                    </a:p>
                  </a:txBody>
                  <a:tcPr marL="56957" marR="56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0568087"/>
                  </a:ext>
                </a:extLst>
              </a:tr>
              <a:tr h="207755">
                <a:tc>
                  <a:txBody>
                    <a:bodyPr/>
                    <a:lstStyle/>
                    <a:p>
                      <a:pPr marL="9652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диетические</a:t>
                      </a:r>
                    </a:p>
                  </a:txBody>
                  <a:tcPr marL="56957" marR="569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74269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A319DDF-40B7-4B5D-9057-98BE13EA1F9B}"/>
              </a:ext>
            </a:extLst>
          </p:cNvPr>
          <p:cNvSpPr/>
          <p:nvPr/>
        </p:nvSpPr>
        <p:spPr>
          <a:xfrm>
            <a:off x="1495425" y="4724400"/>
            <a:ext cx="5534025" cy="1114426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форме 30 много закрещенных граф.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Медстат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позволяет вводить туда данные.</a:t>
            </a:r>
          </a:p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Увидеть введенную информацию в закрещенные графы можно в Проверке табл. в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Excel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727056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09B234-3065-4A82-8CD4-082EBF81F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725" y="0"/>
            <a:ext cx="12192000" cy="6858000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93FA6A13-4F73-46A3-AA4E-F2B6C8BD0A96}"/>
              </a:ext>
            </a:extLst>
          </p:cNvPr>
          <p:cNvSpPr/>
          <p:nvPr/>
        </p:nvSpPr>
        <p:spPr>
          <a:xfrm>
            <a:off x="2257426" y="4086224"/>
            <a:ext cx="2438399" cy="638175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26918AE4-1CF3-4A45-B41A-9CFE0E2481D6}"/>
              </a:ext>
            </a:extLst>
          </p:cNvPr>
          <p:cNvSpPr/>
          <p:nvPr/>
        </p:nvSpPr>
        <p:spPr>
          <a:xfrm>
            <a:off x="5495925" y="4167186"/>
            <a:ext cx="1257300" cy="476250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4C62E7E-C808-4735-8BAC-BC199B93D76B}"/>
              </a:ext>
            </a:extLst>
          </p:cNvPr>
          <p:cNvSpPr/>
          <p:nvPr/>
        </p:nvSpPr>
        <p:spPr>
          <a:xfrm>
            <a:off x="7038975" y="3257550"/>
            <a:ext cx="4781550" cy="1466850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Закрещенные графы выделены серым цветом.</a:t>
            </a:r>
          </a:p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пролистать всю таблицу и убедиться в том, что в серых клетках не стоят цифры. </a:t>
            </a:r>
          </a:p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же данные были введены, то их надо будет удалить.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5FDC5FA3-314F-4C1E-BA69-E051E1EE2271}"/>
              </a:ext>
            </a:extLst>
          </p:cNvPr>
          <p:cNvSpPr/>
          <p:nvPr/>
        </p:nvSpPr>
        <p:spPr>
          <a:xfrm>
            <a:off x="2333626" y="2938462"/>
            <a:ext cx="2438399" cy="638175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4624208-1E1D-4300-98CC-9E8E14D1E491}"/>
              </a:ext>
            </a:extLst>
          </p:cNvPr>
          <p:cNvSpPr/>
          <p:nvPr/>
        </p:nvSpPr>
        <p:spPr>
          <a:xfrm>
            <a:off x="5467350" y="3019424"/>
            <a:ext cx="1257300" cy="476250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63C47FE-70CD-49F7-B45B-B9EC7180ECDF}"/>
              </a:ext>
            </a:extLst>
          </p:cNvPr>
          <p:cNvSpPr/>
          <p:nvPr/>
        </p:nvSpPr>
        <p:spPr>
          <a:xfrm>
            <a:off x="3819525" y="5186360"/>
            <a:ext cx="1257300" cy="476250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ECF76DDA-B81C-437F-B5D4-F760F9BBBB8C}"/>
              </a:ext>
            </a:extLst>
          </p:cNvPr>
          <p:cNvSpPr/>
          <p:nvPr/>
        </p:nvSpPr>
        <p:spPr>
          <a:xfrm>
            <a:off x="5715000" y="5148259"/>
            <a:ext cx="1257300" cy="476250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B42F07B-0B7F-4500-B514-4C613F45E5AB}"/>
              </a:ext>
            </a:extLst>
          </p:cNvPr>
          <p:cNvSpPr/>
          <p:nvPr/>
        </p:nvSpPr>
        <p:spPr>
          <a:xfrm>
            <a:off x="8982074" y="5148259"/>
            <a:ext cx="1476375" cy="476250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3055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D2DC55E-4217-4352-8E24-B26E87403F7F}"/>
              </a:ext>
            </a:extLst>
          </p:cNvPr>
          <p:cNvSpPr/>
          <p:nvPr/>
        </p:nvSpPr>
        <p:spPr>
          <a:xfrm>
            <a:off x="952499" y="819834"/>
            <a:ext cx="10315575" cy="369332"/>
          </a:xfrm>
          <a:prstGeom prst="rect">
            <a:avLst/>
          </a:prstGeom>
          <a:solidFill>
            <a:srgbClr val="FFCCFF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КОНТРОЛЬ СКРЫТЫХ СТРОК    –  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Медстат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режиме «Проверка табл. в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Excel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D9AAC72-812F-4DA0-A076-426E9390E1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109856"/>
              </p:ext>
            </p:extLst>
          </p:nvPr>
        </p:nvGraphicFramePr>
        <p:xfrm>
          <a:off x="952499" y="1308500"/>
          <a:ext cx="10315575" cy="4412449"/>
        </p:xfrm>
        <a:graphic>
          <a:graphicData uri="http://schemas.openxmlformats.org/drawingml/2006/table">
            <a:tbl>
              <a:tblPr firstRow="1" firstCol="1" bandRow="1"/>
              <a:tblGrid>
                <a:gridCol w="1343026">
                  <a:extLst>
                    <a:ext uri="{9D8B030D-6E8A-4147-A177-3AD203B41FA5}">
                      <a16:colId xmlns:a16="http://schemas.microsoft.com/office/drawing/2014/main" val="2890460194"/>
                    </a:ext>
                  </a:extLst>
                </a:gridCol>
                <a:gridCol w="289916">
                  <a:extLst>
                    <a:ext uri="{9D8B030D-6E8A-4147-A177-3AD203B41FA5}">
                      <a16:colId xmlns:a16="http://schemas.microsoft.com/office/drawing/2014/main" val="2063681901"/>
                    </a:ext>
                  </a:extLst>
                </a:gridCol>
                <a:gridCol w="376834">
                  <a:extLst>
                    <a:ext uri="{9D8B030D-6E8A-4147-A177-3AD203B41FA5}">
                      <a16:colId xmlns:a16="http://schemas.microsoft.com/office/drawing/2014/main" val="743384020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2719270354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2320766608"/>
                    </a:ext>
                  </a:extLst>
                </a:gridCol>
                <a:gridCol w="561975">
                  <a:extLst>
                    <a:ext uri="{9D8B030D-6E8A-4147-A177-3AD203B41FA5}">
                      <a16:colId xmlns:a16="http://schemas.microsoft.com/office/drawing/2014/main" val="94292598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902392065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3914698083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705023520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184201846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3616499862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2396821692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25271064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2223974603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1873829779"/>
                    </a:ext>
                  </a:extLst>
                </a:gridCol>
                <a:gridCol w="590550">
                  <a:extLst>
                    <a:ext uri="{9D8B030D-6E8A-4147-A177-3AD203B41FA5}">
                      <a16:colId xmlns:a16="http://schemas.microsoft.com/office/drawing/2014/main" val="1195760046"/>
                    </a:ext>
                  </a:extLst>
                </a:gridCol>
                <a:gridCol w="723899">
                  <a:extLst>
                    <a:ext uri="{9D8B030D-6E8A-4147-A177-3AD203B41FA5}">
                      <a16:colId xmlns:a16="http://schemas.microsoft.com/office/drawing/2014/main" val="3891147320"/>
                    </a:ext>
                  </a:extLst>
                </a:gridCol>
              </a:tblGrid>
              <a:tr h="226673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должности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(специальности)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стр.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должностей в целом по организации,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физических лиц основных работников на занятых должностях,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Имеют квалификационную категорию (из гр. 9), чел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серти-фикат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алиста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(из гр. 9), чел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Имеют свиде-тельство об аккреди-тации </a:t>
                      </a:r>
                      <a:b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(из гр. 9), чел 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Нахо-дятся в декрет-ном иди долгос-рочном отпуске (из гр. 9), чел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789002"/>
                  </a:ext>
                </a:extLst>
              </a:tr>
              <a:tr h="392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амбулаторных условиях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стационарных условиях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амбула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-торных условиях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стацио-нарных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условиях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высшую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первую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вторую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519731"/>
                  </a:ext>
                </a:extLst>
              </a:tr>
              <a:tr h="442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379404"/>
                  </a:ext>
                </a:extLst>
              </a:tr>
              <a:tr h="1094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39366" marR="39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2642643"/>
                  </a:ext>
                </a:extLst>
              </a:tr>
              <a:tr h="109403">
                <a:tc>
                  <a:txBody>
                    <a:bodyPr/>
                    <a:lstStyle/>
                    <a:p>
                      <a:pPr marL="1663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психиатры</a:t>
                      </a:r>
                    </a:p>
                  </a:txBody>
                  <a:tcPr marL="39366" marR="39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7471062"/>
                  </a:ext>
                </a:extLst>
              </a:tr>
              <a:tr h="226673">
                <a:tc>
                  <a:txBody>
                    <a:bodyPr/>
                    <a:lstStyle/>
                    <a:p>
                      <a:pPr marL="21590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2905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из них участковые</a:t>
                      </a:r>
                    </a:p>
                  </a:txBody>
                  <a:tcPr marL="39366" marR="39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224521"/>
                  </a:ext>
                </a:extLst>
              </a:tr>
              <a:tr h="226673">
                <a:tc>
                  <a:txBody>
                    <a:bodyPr/>
                    <a:lstStyle/>
                    <a:p>
                      <a:pPr marL="14414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психиатры детские</a:t>
                      </a:r>
                    </a:p>
                  </a:txBody>
                  <a:tcPr marL="39366" marR="39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444603"/>
                  </a:ext>
                </a:extLst>
              </a:tr>
              <a:tr h="461209">
                <a:tc>
                  <a:txBody>
                    <a:bodyPr/>
                    <a:lstStyle/>
                    <a:p>
                      <a:pPr marL="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из них психиатры</a:t>
                      </a:r>
                    </a:p>
                    <a:p>
                      <a:pPr marL="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детские участковые</a:t>
                      </a:r>
                    </a:p>
                  </a:txBody>
                  <a:tcPr marL="39366" marR="39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802070"/>
                  </a:ext>
                </a:extLst>
              </a:tr>
              <a:tr h="226673">
                <a:tc>
                  <a:txBody>
                    <a:bodyPr/>
                    <a:lstStyle/>
                    <a:p>
                      <a:pPr marL="14414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психиатры подростковые</a:t>
                      </a:r>
                    </a:p>
                  </a:txBody>
                  <a:tcPr marL="39366" marR="39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23068"/>
                  </a:ext>
                </a:extLst>
              </a:tr>
              <a:tr h="461209">
                <a:tc>
                  <a:txBody>
                    <a:bodyPr/>
                    <a:lstStyle/>
                    <a:p>
                      <a:pPr marL="276860" indent="-27686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из них психиатры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подро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тковые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участковые</a:t>
                      </a:r>
                    </a:p>
                  </a:txBody>
                  <a:tcPr marL="39366" marR="39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4927886"/>
                  </a:ext>
                </a:extLst>
              </a:tr>
              <a:tr h="226673">
                <a:tc>
                  <a:txBody>
                    <a:bodyPr/>
                    <a:lstStyle/>
                    <a:p>
                      <a:pPr marL="14414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психиатры-наркологи</a:t>
                      </a:r>
                    </a:p>
                  </a:txBody>
                  <a:tcPr marL="39366" marR="39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559733"/>
                  </a:ext>
                </a:extLst>
              </a:tr>
              <a:tr h="461209">
                <a:tc>
                  <a:txBody>
                    <a:bodyPr/>
                    <a:lstStyle/>
                    <a:p>
                      <a:pPr marL="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из них психиатры-</a:t>
                      </a:r>
                    </a:p>
                    <a:p>
                      <a:pPr marL="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наркологи участковые</a:t>
                      </a:r>
                    </a:p>
                  </a:txBody>
                  <a:tcPr marL="39366" marR="39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8976481"/>
                  </a:ext>
                </a:extLst>
              </a:tr>
              <a:tr h="109403">
                <a:tc>
                  <a:txBody>
                    <a:bodyPr/>
                    <a:lstStyle/>
                    <a:p>
                      <a:pPr marL="166370" indent="-222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психотерапевты</a:t>
                      </a:r>
                    </a:p>
                  </a:txBody>
                  <a:tcPr marL="39366" marR="3936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982284"/>
                  </a:ext>
                </a:extLst>
              </a:tr>
              <a:tr h="109403">
                <a:tc>
                  <a:txBody>
                    <a:bodyPr/>
                    <a:lstStyle/>
                    <a:p>
                      <a:pPr marL="9652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пульмонологи</a:t>
                      </a:r>
                    </a:p>
                  </a:txBody>
                  <a:tcPr marL="39366" marR="3936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3264104"/>
                  </a:ext>
                </a:extLst>
              </a:tr>
              <a:tr h="109403">
                <a:tc>
                  <a:txBody>
                    <a:bodyPr/>
                    <a:lstStyle/>
                    <a:p>
                      <a:pPr marL="14414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радиологи</a:t>
                      </a:r>
                    </a:p>
                  </a:txBody>
                  <a:tcPr marL="39366" marR="3936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779804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BE01ABF-BC2A-42C4-BF11-F7CE0BABA6DB}"/>
              </a:ext>
            </a:extLst>
          </p:cNvPr>
          <p:cNvSpPr/>
          <p:nvPr/>
        </p:nvSpPr>
        <p:spPr>
          <a:xfrm>
            <a:off x="2475509" y="5892774"/>
            <a:ext cx="7775982" cy="290783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Смотри следующий слайд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30D2AF5-FAE3-4919-8805-405D206CA790}"/>
              </a:ext>
            </a:extLst>
          </p:cNvPr>
          <p:cNvSpPr/>
          <p:nvPr/>
        </p:nvSpPr>
        <p:spPr>
          <a:xfrm>
            <a:off x="847725" y="2509835"/>
            <a:ext cx="2076450" cy="476250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DC291814-BEF0-434E-A8D7-E24542ABED11}"/>
              </a:ext>
            </a:extLst>
          </p:cNvPr>
          <p:cNvSpPr/>
          <p:nvPr/>
        </p:nvSpPr>
        <p:spPr>
          <a:xfrm>
            <a:off x="847725" y="2952750"/>
            <a:ext cx="2076450" cy="800100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84BBFC8-AE8E-44FC-8179-232733686FB9}"/>
              </a:ext>
            </a:extLst>
          </p:cNvPr>
          <p:cNvSpPr/>
          <p:nvPr/>
        </p:nvSpPr>
        <p:spPr>
          <a:xfrm>
            <a:off x="808634" y="3748091"/>
            <a:ext cx="2076450" cy="800100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FD9B670-5DB1-49AC-8DF1-62641B2A6072}"/>
              </a:ext>
            </a:extLst>
          </p:cNvPr>
          <p:cNvSpPr/>
          <p:nvPr/>
        </p:nvSpPr>
        <p:spPr>
          <a:xfrm>
            <a:off x="3143249" y="2602568"/>
            <a:ext cx="7629526" cy="290783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строка 68 – строка 69 = психиатры без участковых психиатров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3768E6F-CA44-43D3-B520-CD712B5F4BF3}"/>
              </a:ext>
            </a:extLst>
          </p:cNvPr>
          <p:cNvSpPr/>
          <p:nvPr/>
        </p:nvSpPr>
        <p:spPr>
          <a:xfrm>
            <a:off x="3143250" y="3223941"/>
            <a:ext cx="7629526" cy="290783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строка 70 – строка 71 = психиатры детские без участковых психиатров детских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9DE93E9-9023-4484-8537-9F9DE7E1E62D}"/>
              </a:ext>
            </a:extLst>
          </p:cNvPr>
          <p:cNvSpPr/>
          <p:nvPr/>
        </p:nvSpPr>
        <p:spPr>
          <a:xfrm>
            <a:off x="3143249" y="3845314"/>
            <a:ext cx="7629526" cy="506164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строка 72 – строка 73 = психиатры подростковые без участковых психиатров подростковых</a:t>
            </a:r>
          </a:p>
        </p:txBody>
      </p:sp>
    </p:spTree>
    <p:extLst>
      <p:ext uri="{BB962C8B-B14F-4D97-AF65-F5344CB8AC3E}">
        <p14:creationId xmlns:p14="http://schemas.microsoft.com/office/powerpoint/2010/main" val="28447985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913F8C-9D36-416E-8A8E-DB7FE7D29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341D876B-32DF-4581-9FEB-638A6A595458}"/>
              </a:ext>
            </a:extLst>
          </p:cNvPr>
          <p:cNvSpPr/>
          <p:nvPr/>
        </p:nvSpPr>
        <p:spPr>
          <a:xfrm>
            <a:off x="1161058" y="3571875"/>
            <a:ext cx="1344017" cy="209550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2ED4B941-1A56-4131-95CB-EA49EA06E4F5}"/>
              </a:ext>
            </a:extLst>
          </p:cNvPr>
          <p:cNvSpPr/>
          <p:nvPr/>
        </p:nvSpPr>
        <p:spPr>
          <a:xfrm>
            <a:off x="1161058" y="4238625"/>
            <a:ext cx="1344017" cy="209550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ABD56A5A-56F7-4856-9A7F-70AAF5134420}"/>
              </a:ext>
            </a:extLst>
          </p:cNvPr>
          <p:cNvSpPr/>
          <p:nvPr/>
        </p:nvSpPr>
        <p:spPr>
          <a:xfrm>
            <a:off x="1161058" y="4772025"/>
            <a:ext cx="1344017" cy="209550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415066D7-11C8-4D5F-9F34-F9ED36A2DB09}"/>
              </a:ext>
            </a:extLst>
          </p:cNvPr>
          <p:cNvSpPr/>
          <p:nvPr/>
        </p:nvSpPr>
        <p:spPr>
          <a:xfrm>
            <a:off x="1161058" y="3114675"/>
            <a:ext cx="1344017" cy="209550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49A7C2D-2735-4F1D-9B9D-F2781FB20F04}"/>
              </a:ext>
            </a:extLst>
          </p:cNvPr>
          <p:cNvSpPr/>
          <p:nvPr/>
        </p:nvSpPr>
        <p:spPr>
          <a:xfrm>
            <a:off x="618133" y="2595292"/>
            <a:ext cx="2429866" cy="290783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Смотрим розовые строки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6BC6580-B992-491E-A08C-072D68586757}"/>
              </a:ext>
            </a:extLst>
          </p:cNvPr>
          <p:cNvSpPr/>
          <p:nvPr/>
        </p:nvSpPr>
        <p:spPr>
          <a:xfrm>
            <a:off x="1389657" y="5335975"/>
            <a:ext cx="4925417" cy="290783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Ошибка: занятых больше, чем штатных единиц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4235E351-00D0-4BD8-926F-07EBABEC3248}"/>
              </a:ext>
            </a:extLst>
          </p:cNvPr>
          <p:cNvCxnSpPr>
            <a:cxnSpLocks/>
          </p:cNvCxnSpPr>
          <p:nvPr/>
        </p:nvCxnSpPr>
        <p:spPr>
          <a:xfrm flipH="1" flipV="1">
            <a:off x="2790825" y="4981575"/>
            <a:ext cx="495300" cy="35440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6EE76D36-ABE0-4378-A2BC-5A4F83D068A0}"/>
              </a:ext>
            </a:extLst>
          </p:cNvPr>
          <p:cNvCxnSpPr>
            <a:cxnSpLocks/>
          </p:cNvCxnSpPr>
          <p:nvPr/>
        </p:nvCxnSpPr>
        <p:spPr>
          <a:xfrm flipH="1" flipV="1">
            <a:off x="3170833" y="4970792"/>
            <a:ext cx="115292" cy="36518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B36B3C4-B6C5-423B-8E0F-1B1D14DDBEE9}"/>
              </a:ext>
            </a:extLst>
          </p:cNvPr>
          <p:cNvSpPr/>
          <p:nvPr/>
        </p:nvSpPr>
        <p:spPr>
          <a:xfrm>
            <a:off x="6456957" y="4343400"/>
            <a:ext cx="4925417" cy="290783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Серые клетки (закрещенные) должны быть пустыми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7114ED7A-0155-4618-BD0B-4EE687578CDC}"/>
              </a:ext>
            </a:extLst>
          </p:cNvPr>
          <p:cNvCxnSpPr>
            <a:cxnSpLocks/>
          </p:cNvCxnSpPr>
          <p:nvPr/>
        </p:nvCxnSpPr>
        <p:spPr>
          <a:xfrm flipH="1" flipV="1">
            <a:off x="6562725" y="4038600"/>
            <a:ext cx="1033462" cy="26993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77DA1F1-C67D-416C-AF75-3C41AD6FA3F0}"/>
              </a:ext>
            </a:extLst>
          </p:cNvPr>
          <p:cNvCxnSpPr>
            <a:cxnSpLocks/>
          </p:cNvCxnSpPr>
          <p:nvPr/>
        </p:nvCxnSpPr>
        <p:spPr>
          <a:xfrm flipV="1">
            <a:off x="8258175" y="4131333"/>
            <a:ext cx="1123950" cy="17720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>
            <a:extLst>
              <a:ext uri="{FF2B5EF4-FFF2-40B4-BE49-F238E27FC236}">
                <a16:creationId xmlns:a16="http://schemas.microsoft.com/office/drawing/2014/main" id="{E27558BF-7AFE-45D7-B2E8-27D02C964459}"/>
              </a:ext>
            </a:extLst>
          </p:cNvPr>
          <p:cNvSpPr/>
          <p:nvPr/>
        </p:nvSpPr>
        <p:spPr>
          <a:xfrm>
            <a:off x="11039475" y="5481366"/>
            <a:ext cx="828675" cy="290783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FCF68C5-31E1-4795-A96B-7F1E864EA746}"/>
              </a:ext>
            </a:extLst>
          </p:cNvPr>
          <p:cNvSpPr/>
          <p:nvPr/>
        </p:nvSpPr>
        <p:spPr>
          <a:xfrm>
            <a:off x="6919416" y="5878900"/>
            <a:ext cx="4925417" cy="290783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Обращаем внимание на коэффициент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совметсительства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0575FF28-34CA-4ECF-9544-0687A2DF0DCF}"/>
              </a:ext>
            </a:extLst>
          </p:cNvPr>
          <p:cNvCxnSpPr>
            <a:cxnSpLocks/>
          </p:cNvCxnSpPr>
          <p:nvPr/>
        </p:nvCxnSpPr>
        <p:spPr>
          <a:xfrm flipV="1">
            <a:off x="9258300" y="5626757"/>
            <a:ext cx="2019300" cy="17720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>
            <a:extLst>
              <a:ext uri="{FF2B5EF4-FFF2-40B4-BE49-F238E27FC236}">
                <a16:creationId xmlns:a16="http://schemas.microsoft.com/office/drawing/2014/main" id="{B664AB09-2624-4203-B58B-FA6DD871E7CF}"/>
              </a:ext>
            </a:extLst>
          </p:cNvPr>
          <p:cNvSpPr/>
          <p:nvPr/>
        </p:nvSpPr>
        <p:spPr>
          <a:xfrm>
            <a:off x="2498824" y="4772024"/>
            <a:ext cx="863501" cy="220333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7181B33-49B3-4341-A3AF-CB098EFFAC4E}"/>
              </a:ext>
            </a:extLst>
          </p:cNvPr>
          <p:cNvSpPr/>
          <p:nvPr/>
        </p:nvSpPr>
        <p:spPr>
          <a:xfrm>
            <a:off x="3310582" y="4772024"/>
            <a:ext cx="863501" cy="220333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0105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8B57A1-B829-47A6-A73C-B919BC044F1C}"/>
              </a:ext>
            </a:extLst>
          </p:cNvPr>
          <p:cNvSpPr/>
          <p:nvPr/>
        </p:nvSpPr>
        <p:spPr>
          <a:xfrm>
            <a:off x="752029" y="819834"/>
            <a:ext cx="107847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Таблица 1101.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Должности и физические лица отделений (кабинетов) профилактики (из таблицы 1100)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DB19A35-8BD4-4400-A3BB-5FEC85C7F4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731408"/>
              </p:ext>
            </p:extLst>
          </p:nvPr>
        </p:nvGraphicFramePr>
        <p:xfrm>
          <a:off x="891611" y="1621872"/>
          <a:ext cx="10408777" cy="2153174"/>
        </p:xfrm>
        <a:graphic>
          <a:graphicData uri="http://schemas.openxmlformats.org/drawingml/2006/table">
            <a:tbl>
              <a:tblPr firstRow="1" firstCol="1" bandRow="1"/>
              <a:tblGrid>
                <a:gridCol w="4605870">
                  <a:extLst>
                    <a:ext uri="{9D8B030D-6E8A-4147-A177-3AD203B41FA5}">
                      <a16:colId xmlns:a16="http://schemas.microsoft.com/office/drawing/2014/main" val="529822696"/>
                    </a:ext>
                  </a:extLst>
                </a:gridCol>
                <a:gridCol w="755009">
                  <a:extLst>
                    <a:ext uri="{9D8B030D-6E8A-4147-A177-3AD203B41FA5}">
                      <a16:colId xmlns:a16="http://schemas.microsoft.com/office/drawing/2014/main" val="1612580327"/>
                    </a:ext>
                  </a:extLst>
                </a:gridCol>
                <a:gridCol w="1308683">
                  <a:extLst>
                    <a:ext uri="{9D8B030D-6E8A-4147-A177-3AD203B41FA5}">
                      <a16:colId xmlns:a16="http://schemas.microsoft.com/office/drawing/2014/main" val="3655783760"/>
                    </a:ext>
                  </a:extLst>
                </a:gridCol>
                <a:gridCol w="1526796">
                  <a:extLst>
                    <a:ext uri="{9D8B030D-6E8A-4147-A177-3AD203B41FA5}">
                      <a16:colId xmlns:a16="http://schemas.microsoft.com/office/drawing/2014/main" val="2781234059"/>
                    </a:ext>
                  </a:extLst>
                </a:gridCol>
                <a:gridCol w="2212419">
                  <a:extLst>
                    <a:ext uri="{9D8B030D-6E8A-4147-A177-3AD203B41FA5}">
                      <a16:colId xmlns:a16="http://schemas.microsoft.com/office/drawing/2014/main" val="1032962036"/>
                    </a:ext>
                  </a:extLst>
                </a:gridCol>
              </a:tblGrid>
              <a:tr h="45515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Должности и физические лица отделений (кабинетов) профилактики (из таблицы 1100)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строки</a:t>
                      </a: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Должностей, ед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Физических лиц, чел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0382074"/>
                  </a:ext>
                </a:extLst>
              </a:tr>
              <a:tr h="4286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987715"/>
                  </a:ext>
                </a:extLst>
              </a:tr>
              <a:tr h="39894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7118527"/>
                  </a:ext>
                </a:extLst>
              </a:tr>
              <a:tr h="435211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врачей (из стр. 1)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2306537"/>
                  </a:ext>
                </a:extLst>
              </a:tr>
              <a:tr h="4352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среднего медицинского персонала (из стр.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144)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3281045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C6FC2C6-6BD2-43CF-AF77-AA60CF069A54}"/>
              </a:ext>
            </a:extLst>
          </p:cNvPr>
          <p:cNvSpPr/>
          <p:nvPr/>
        </p:nvSpPr>
        <p:spPr>
          <a:xfrm>
            <a:off x="2256434" y="4207752"/>
            <a:ext cx="7775982" cy="114230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1101 заполняется при наличии отделений (кабинетов) профилактики в строке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таблицы 1001 «Кабинеты, отделения, подразделения».</a:t>
            </a:r>
          </a:p>
        </p:txBody>
      </p:sp>
    </p:spTree>
    <p:extLst>
      <p:ext uri="{BB962C8B-B14F-4D97-AF65-F5344CB8AC3E}">
        <p14:creationId xmlns:p14="http://schemas.microsoft.com/office/powerpoint/2010/main" val="420963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8B57A1-B829-47A6-A73C-B919BC044F1C}"/>
              </a:ext>
            </a:extLst>
          </p:cNvPr>
          <p:cNvSpPr/>
          <p:nvPr/>
        </p:nvSpPr>
        <p:spPr>
          <a:xfrm>
            <a:off x="964734" y="819834"/>
            <a:ext cx="10350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Таблица 1102.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медицинский персонал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ФАПов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ФП (из таблицы 1100)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C06713B-0091-4FCF-8CF3-220537537C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101250"/>
              </p:ext>
            </p:extLst>
          </p:nvPr>
        </p:nvGraphicFramePr>
        <p:xfrm>
          <a:off x="889233" y="1492075"/>
          <a:ext cx="10209401" cy="2282555"/>
        </p:xfrm>
        <a:graphic>
          <a:graphicData uri="http://schemas.openxmlformats.org/drawingml/2006/table">
            <a:tbl>
              <a:tblPr/>
              <a:tblGrid>
                <a:gridCol w="5085604">
                  <a:extLst>
                    <a:ext uri="{9D8B030D-6E8A-4147-A177-3AD203B41FA5}">
                      <a16:colId xmlns:a16="http://schemas.microsoft.com/office/drawing/2014/main" val="3436737097"/>
                    </a:ext>
                  </a:extLst>
                </a:gridCol>
                <a:gridCol w="732856">
                  <a:extLst>
                    <a:ext uri="{9D8B030D-6E8A-4147-A177-3AD203B41FA5}">
                      <a16:colId xmlns:a16="http://schemas.microsoft.com/office/drawing/2014/main" val="1477425318"/>
                    </a:ext>
                  </a:extLst>
                </a:gridCol>
                <a:gridCol w="1463647">
                  <a:extLst>
                    <a:ext uri="{9D8B030D-6E8A-4147-A177-3AD203B41FA5}">
                      <a16:colId xmlns:a16="http://schemas.microsoft.com/office/drawing/2014/main" val="4017179469"/>
                    </a:ext>
                  </a:extLst>
                </a:gridCol>
                <a:gridCol w="1463647">
                  <a:extLst>
                    <a:ext uri="{9D8B030D-6E8A-4147-A177-3AD203B41FA5}">
                      <a16:colId xmlns:a16="http://schemas.microsoft.com/office/drawing/2014/main" val="1721406026"/>
                    </a:ext>
                  </a:extLst>
                </a:gridCol>
                <a:gridCol w="1463647">
                  <a:extLst>
                    <a:ext uri="{9D8B030D-6E8A-4147-A177-3AD203B41FA5}">
                      <a16:colId xmlns:a16="http://schemas.microsoft.com/office/drawing/2014/main" val="17067707"/>
                    </a:ext>
                  </a:extLst>
                </a:gridCol>
              </a:tblGrid>
              <a:tr h="24527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Средний медицинский персонал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ФАПов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ФП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(из таблицы 1100)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строки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Должностей, ед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Физических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лиц, чел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8045149"/>
                  </a:ext>
                </a:extLst>
              </a:tr>
              <a:tr h="4905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458189"/>
                  </a:ext>
                </a:extLst>
              </a:tr>
              <a:tr h="2452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6960953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Средний медицинский персонал ФАПов, ФП всего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174180"/>
                  </a:ext>
                </a:extLst>
              </a:tr>
              <a:tr h="245274">
                <a:tc>
                  <a:txBody>
                    <a:bodyPr/>
                    <a:lstStyle/>
                    <a:p>
                      <a:pPr marL="9017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из них: фельдшеры (включая заведующих)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8902155"/>
                  </a:ext>
                </a:extLst>
              </a:tr>
              <a:tr h="245274">
                <a:tc>
                  <a:txBody>
                    <a:bodyPr/>
                    <a:lstStyle/>
                    <a:p>
                      <a:pPr marL="540385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акушерки (включая заведующих)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8793056"/>
                  </a:ext>
                </a:extLst>
              </a:tr>
              <a:tr h="245274">
                <a:tc>
                  <a:txBody>
                    <a:bodyPr/>
                    <a:lstStyle/>
                    <a:p>
                      <a:pPr marL="540385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медицинские сестры (включая заведующих)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9717699"/>
                  </a:ext>
                </a:extLst>
              </a:tr>
              <a:tr h="245274">
                <a:tc>
                  <a:txBody>
                    <a:bodyPr/>
                    <a:lstStyle/>
                    <a:p>
                      <a:pPr marL="540385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зубной врач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3808097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BDF81A7-09EA-4098-9A60-066562CD93F2}"/>
              </a:ext>
            </a:extLst>
          </p:cNvPr>
          <p:cNvSpPr/>
          <p:nvPr/>
        </p:nvSpPr>
        <p:spPr>
          <a:xfrm>
            <a:off x="1073791" y="4002451"/>
            <a:ext cx="9940953" cy="988999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1102 заполняется при наличии фельдшерско-акушерских пунктов, фельдшерских пунктов в строках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115, 116 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таблицы 1001 «Кабинеты, отделения, подразделения».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F5B2884-47C7-4F85-BFAF-1918B4F7B5E3}"/>
              </a:ext>
            </a:extLst>
          </p:cNvPr>
          <p:cNvSpPr/>
          <p:nvPr/>
        </p:nvSpPr>
        <p:spPr>
          <a:xfrm>
            <a:off x="2583809" y="5210469"/>
            <a:ext cx="7155810" cy="594713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Строка 1 таблицы 1102 = сумме строк 2 + 3 + 4 + 5 </a:t>
            </a:r>
          </a:p>
        </p:txBody>
      </p:sp>
    </p:spTree>
    <p:extLst>
      <p:ext uri="{BB962C8B-B14F-4D97-AF65-F5344CB8AC3E}">
        <p14:creationId xmlns:p14="http://schemas.microsoft.com/office/powerpoint/2010/main" val="2557719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8B57A1-B829-47A6-A73C-B919BC044F1C}"/>
              </a:ext>
            </a:extLst>
          </p:cNvPr>
          <p:cNvSpPr/>
          <p:nvPr/>
        </p:nvSpPr>
        <p:spPr>
          <a:xfrm>
            <a:off x="1019174" y="819834"/>
            <a:ext cx="10296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Таблица 1103.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медицинский персонал смотровых кабинетов (из таблицы 1100)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BE2AE50-4623-45D8-A715-0574D87B5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557242"/>
              </p:ext>
            </p:extLst>
          </p:nvPr>
        </p:nvGraphicFramePr>
        <p:xfrm>
          <a:off x="915973" y="1517241"/>
          <a:ext cx="10296526" cy="2660475"/>
        </p:xfrm>
        <a:graphic>
          <a:graphicData uri="http://schemas.openxmlformats.org/drawingml/2006/table">
            <a:tbl>
              <a:tblPr/>
              <a:tblGrid>
                <a:gridCol w="7431073">
                  <a:extLst>
                    <a:ext uri="{9D8B030D-6E8A-4147-A177-3AD203B41FA5}">
                      <a16:colId xmlns:a16="http://schemas.microsoft.com/office/drawing/2014/main" val="1660068978"/>
                    </a:ext>
                  </a:extLst>
                </a:gridCol>
                <a:gridCol w="822121">
                  <a:extLst>
                    <a:ext uri="{9D8B030D-6E8A-4147-A177-3AD203B41FA5}">
                      <a16:colId xmlns:a16="http://schemas.microsoft.com/office/drawing/2014/main" val="259305381"/>
                    </a:ext>
                  </a:extLst>
                </a:gridCol>
                <a:gridCol w="2043332">
                  <a:extLst>
                    <a:ext uri="{9D8B030D-6E8A-4147-A177-3AD203B41FA5}">
                      <a16:colId xmlns:a16="http://schemas.microsoft.com/office/drawing/2014/main" val="3081368221"/>
                    </a:ext>
                  </a:extLst>
                </a:gridCol>
              </a:tblGrid>
              <a:tr h="5912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Средний медицинский персонал смотровых кабинетов (из таблицы 1100)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строки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Число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6760831"/>
                  </a:ext>
                </a:extLst>
              </a:tr>
              <a:tr h="2956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7665240"/>
                  </a:ext>
                </a:extLst>
              </a:tr>
              <a:tr h="8868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Из общего числа должностей среднего медицинского персонала (стр. 144)  – в смотровом кабинете,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ед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</a:t>
                      </a:r>
                    </a:p>
                    <a:p>
                      <a:pPr marL="1350645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штатных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812275"/>
                  </a:ext>
                </a:extLst>
              </a:tr>
              <a:tr h="295608">
                <a:tc>
                  <a:txBody>
                    <a:bodyPr/>
                    <a:lstStyle/>
                    <a:p>
                      <a:pPr marL="1350645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7266006"/>
                  </a:ext>
                </a:extLst>
              </a:tr>
              <a:tr h="591217">
                <a:tc>
                  <a:txBody>
                    <a:bodyPr/>
                    <a:lstStyle/>
                    <a:p>
                      <a:pPr marL="1350645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физических лиц основных работников на занятых должностях, чел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093931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1A3A5A-030D-4CE8-9091-A2CDA511AED5}"/>
              </a:ext>
            </a:extLst>
          </p:cNvPr>
          <p:cNvSpPr/>
          <p:nvPr/>
        </p:nvSpPr>
        <p:spPr>
          <a:xfrm>
            <a:off x="2416030" y="4656792"/>
            <a:ext cx="7650760" cy="988999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1103 заполняется при наличии смотровых кабинетов в строке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таблицы 1001 «Кабинеты, отделения, подразделения».</a:t>
            </a:r>
          </a:p>
        </p:txBody>
      </p:sp>
    </p:spTree>
    <p:extLst>
      <p:ext uri="{BB962C8B-B14F-4D97-AF65-F5344CB8AC3E}">
        <p14:creationId xmlns:p14="http://schemas.microsoft.com/office/powerpoint/2010/main" val="39851547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8B57A1-B829-47A6-A73C-B919BC044F1C}"/>
              </a:ext>
            </a:extLst>
          </p:cNvPr>
          <p:cNvSpPr/>
          <p:nvPr/>
        </p:nvSpPr>
        <p:spPr>
          <a:xfrm>
            <a:off x="1019174" y="819834"/>
            <a:ext cx="10296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Таблица 1104.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Должности и физические лица врачебных амбулаторий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86049D6-093F-47E8-846C-15BFA61077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644510"/>
              </p:ext>
            </p:extLst>
          </p:nvPr>
        </p:nvGraphicFramePr>
        <p:xfrm>
          <a:off x="872456" y="1333850"/>
          <a:ext cx="10368794" cy="3627120"/>
        </p:xfrm>
        <a:graphic>
          <a:graphicData uri="http://schemas.openxmlformats.org/drawingml/2006/table">
            <a:tbl>
              <a:tblPr firstRow="1" firstCol="1" bandRow="1"/>
              <a:tblGrid>
                <a:gridCol w="4980456">
                  <a:extLst>
                    <a:ext uri="{9D8B030D-6E8A-4147-A177-3AD203B41FA5}">
                      <a16:colId xmlns:a16="http://schemas.microsoft.com/office/drawing/2014/main" val="1842799280"/>
                    </a:ext>
                  </a:extLst>
                </a:gridCol>
                <a:gridCol w="967988">
                  <a:extLst>
                    <a:ext uri="{9D8B030D-6E8A-4147-A177-3AD203B41FA5}">
                      <a16:colId xmlns:a16="http://schemas.microsoft.com/office/drawing/2014/main" val="3333961283"/>
                    </a:ext>
                  </a:extLst>
                </a:gridCol>
                <a:gridCol w="1382701">
                  <a:extLst>
                    <a:ext uri="{9D8B030D-6E8A-4147-A177-3AD203B41FA5}">
                      <a16:colId xmlns:a16="http://schemas.microsoft.com/office/drawing/2014/main" val="502961747"/>
                    </a:ext>
                  </a:extLst>
                </a:gridCol>
                <a:gridCol w="1383677">
                  <a:extLst>
                    <a:ext uri="{9D8B030D-6E8A-4147-A177-3AD203B41FA5}">
                      <a16:colId xmlns:a16="http://schemas.microsoft.com/office/drawing/2014/main" val="2229099983"/>
                    </a:ext>
                  </a:extLst>
                </a:gridCol>
                <a:gridCol w="1653972">
                  <a:extLst>
                    <a:ext uri="{9D8B030D-6E8A-4147-A177-3AD203B41FA5}">
                      <a16:colId xmlns:a16="http://schemas.microsoft.com/office/drawing/2014/main" val="355933330"/>
                    </a:ext>
                  </a:extLst>
                </a:gridCol>
              </a:tblGrid>
              <a:tr h="3799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Должности и физические лица врачебных амбулаторий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№№ строк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штатных, ед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занятых, ед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физических лиц, чел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496423"/>
                  </a:ext>
                </a:extLst>
              </a:tr>
              <a:tr h="1899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2898060"/>
                  </a:ext>
                </a:extLst>
              </a:tr>
              <a:tr h="1899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Всего, в том числе: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3039586"/>
                  </a:ext>
                </a:extLst>
              </a:tr>
              <a:tr h="1899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врачи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7904332"/>
                  </a:ext>
                </a:extLst>
              </a:tr>
              <a:tr h="1899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специалисты с высшим немедицинским образованием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9478994"/>
                  </a:ext>
                </a:extLst>
              </a:tr>
              <a:tr h="1899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провизоры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1907718"/>
                  </a:ext>
                </a:extLst>
              </a:tr>
              <a:tr h="1899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средний медицинский персонал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5653634"/>
                  </a:ext>
                </a:extLst>
              </a:tr>
              <a:tr h="1899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фармацевты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142576"/>
                  </a:ext>
                </a:extLst>
              </a:tr>
              <a:tr h="1899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младший медицинский персонал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8338268"/>
                  </a:ext>
                </a:extLst>
              </a:tr>
              <a:tr h="1899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прочий персонал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3676822"/>
                  </a:ext>
                </a:extLst>
              </a:tr>
              <a:tr h="5699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Кроме того, число физических лиц специалистов с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высшим немедицинским образованием, занимающих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должности врачей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2961432"/>
                  </a:ext>
                </a:extLst>
              </a:tr>
              <a:tr h="5699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Кроме того, число физических лиц без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медицинского образования, занимающих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должности среднего медицинского персонала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6729064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8C60E3-00F3-469B-A048-AC1C016F8A7F}"/>
              </a:ext>
            </a:extLst>
          </p:cNvPr>
          <p:cNvSpPr/>
          <p:nvPr/>
        </p:nvSpPr>
        <p:spPr>
          <a:xfrm>
            <a:off x="2416029" y="5201174"/>
            <a:ext cx="8019875" cy="746620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1104 заполняется при наличии самостоятельных врачебных амбулаторий в строке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таблицы 1001 «Кабинеты, отделения, подразделения».</a:t>
            </a:r>
          </a:p>
        </p:txBody>
      </p:sp>
    </p:spTree>
    <p:extLst>
      <p:ext uri="{BB962C8B-B14F-4D97-AF65-F5344CB8AC3E}">
        <p14:creationId xmlns:p14="http://schemas.microsoft.com/office/powerpoint/2010/main" val="33353167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0741B4-2E53-4D1E-AEC0-316BAA3F5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92" y="646981"/>
            <a:ext cx="10748514" cy="549502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2430E0-522B-4AFB-A3B3-3E644C443113}"/>
              </a:ext>
            </a:extLst>
          </p:cNvPr>
          <p:cNvSpPr/>
          <p:nvPr/>
        </p:nvSpPr>
        <p:spPr>
          <a:xfrm>
            <a:off x="2021350" y="5528664"/>
            <a:ext cx="9152389" cy="460228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строку 3 включаем провизоров, фармацевтов, младший медперсонал и прочий персонал</a:t>
            </a:r>
          </a:p>
        </p:txBody>
      </p:sp>
    </p:spTree>
    <p:extLst>
      <p:ext uri="{BB962C8B-B14F-4D97-AF65-F5344CB8AC3E}">
        <p14:creationId xmlns:p14="http://schemas.microsoft.com/office/powerpoint/2010/main" val="590116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C6C8310-F312-46B4-B3C7-D4C6A71966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669448"/>
              </p:ext>
            </p:extLst>
          </p:nvPr>
        </p:nvGraphicFramePr>
        <p:xfrm>
          <a:off x="1019174" y="1333500"/>
          <a:ext cx="10153651" cy="4754102"/>
        </p:xfrm>
        <a:graphic>
          <a:graphicData uri="http://schemas.openxmlformats.org/drawingml/2006/table">
            <a:tbl>
              <a:tblPr firstRow="1" firstCol="1" bandRow="1"/>
              <a:tblGrid>
                <a:gridCol w="3028950">
                  <a:extLst>
                    <a:ext uri="{9D8B030D-6E8A-4147-A177-3AD203B41FA5}">
                      <a16:colId xmlns:a16="http://schemas.microsoft.com/office/drawing/2014/main" val="1009923120"/>
                    </a:ext>
                  </a:extLst>
                </a:gridCol>
                <a:gridCol w="714376">
                  <a:extLst>
                    <a:ext uri="{9D8B030D-6E8A-4147-A177-3AD203B41FA5}">
                      <a16:colId xmlns:a16="http://schemas.microsoft.com/office/drawing/2014/main" val="1679204820"/>
                    </a:ext>
                  </a:extLst>
                </a:gridCol>
                <a:gridCol w="962024">
                  <a:extLst>
                    <a:ext uri="{9D8B030D-6E8A-4147-A177-3AD203B41FA5}">
                      <a16:colId xmlns:a16="http://schemas.microsoft.com/office/drawing/2014/main" val="1512149070"/>
                    </a:ext>
                  </a:extLst>
                </a:gridCol>
                <a:gridCol w="733426">
                  <a:extLst>
                    <a:ext uri="{9D8B030D-6E8A-4147-A177-3AD203B41FA5}">
                      <a16:colId xmlns:a16="http://schemas.microsoft.com/office/drawing/2014/main" val="167667298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4076393664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110995666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012610089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3214469112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330233407"/>
                    </a:ext>
                  </a:extLst>
                </a:gridCol>
              </a:tblGrid>
              <a:tr h="16619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должности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(специальности)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стр.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должностей в целом по организации,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физи-ческих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лиц основ-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работ-ников на занятых </a:t>
                      </a:r>
                      <a:r>
                        <a:rPr lang="ru-RU" sz="1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долж-ностях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3662927"/>
                  </a:ext>
                </a:extLst>
              </a:tr>
              <a:tr h="5224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амбулаторных условиях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подразделениях, оказывающих медицинскую помощь в стационарных условиях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35909"/>
                  </a:ext>
                </a:extLst>
              </a:tr>
              <a:tr h="5926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занятых</a:t>
                      </a: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709382"/>
                  </a:ext>
                </a:extLst>
              </a:tr>
              <a:tr h="1661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x-none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805" marR="628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9724422"/>
                  </a:ext>
                </a:extLst>
              </a:tr>
              <a:tr h="2189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Врачи, всего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10,5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981746"/>
                  </a:ext>
                </a:extLst>
              </a:tr>
              <a:tr h="3556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Специалисты с высшим немедицинским образованием, всего: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4,5 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8977108"/>
                  </a:ext>
                </a:extLst>
              </a:tr>
              <a:tr h="1704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Провизоры - всего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1029083"/>
                  </a:ext>
                </a:extLst>
              </a:tr>
              <a:tr h="1704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медицинский персонал, всего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5339484"/>
                  </a:ext>
                </a:extLst>
              </a:tr>
              <a:tr h="1704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Фармацевты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741257"/>
                  </a:ext>
                </a:extLst>
              </a:tr>
              <a:tr h="2094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Младший медицинский и фармацевтический персонал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4806897"/>
                  </a:ext>
                </a:extLst>
              </a:tr>
              <a:tr h="1704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Прочий персонал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256740"/>
                  </a:ext>
                </a:extLst>
              </a:tr>
              <a:tr h="1704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Специалисты с высшим немедицинским образованием, занимающих должности врачей, всего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910158"/>
                  </a:ext>
                </a:extLst>
              </a:tr>
              <a:tr h="7260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Специалисты  без медицинского образования, занимающих должности среднего медицинского персонала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841237"/>
                  </a:ext>
                </a:extLst>
              </a:tr>
              <a:tr h="1684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en-US" sz="7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719144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5A739A4-05BF-4896-BEC4-68F54A796049}"/>
              </a:ext>
            </a:extLst>
          </p:cNvPr>
          <p:cNvSpPr/>
          <p:nvPr/>
        </p:nvSpPr>
        <p:spPr>
          <a:xfrm>
            <a:off x="1019174" y="819834"/>
            <a:ext cx="10296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1100. Должности и физические лица медицинской организации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527648-1DFE-48FD-81DA-2C4DCA9A9154}"/>
              </a:ext>
            </a:extLst>
          </p:cNvPr>
          <p:cNvSpPr/>
          <p:nvPr/>
        </p:nvSpPr>
        <p:spPr>
          <a:xfrm>
            <a:off x="4818514" y="3543589"/>
            <a:ext cx="6276975" cy="2494578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Разницу между графами 3, 5, 7 и графами 4, 6, 8, а также графами 9, 10, 11</a:t>
            </a:r>
            <a:endParaRPr lang="ru-RU" sz="14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составляют: должности организаций (подразделений) особого типа: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chemeClr val="tx1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станции (отделения) скорой медицинской помощи, отделения переливания крови, отделение санитарной авиации, дома ребенка, медицинские информационно-аналитические центры, центры общественного здоровья и медицинской профилактики, </a:t>
            </a:r>
            <a:r>
              <a:rPr lang="ru-RU" sz="1400" b="1" i="1" dirty="0" err="1">
                <a:solidFill>
                  <a:schemeClr val="tx1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паталогоанатомические</a:t>
            </a:r>
            <a:r>
              <a:rPr lang="ru-RU" sz="1400" b="1" i="1" dirty="0">
                <a:solidFill>
                  <a:schemeClr val="tx1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бюро, санаторно-курортные организации, молочные кухни и т.д. </a:t>
            </a:r>
            <a:r>
              <a:rPr lang="ru-RU" sz="1400" b="1" dirty="0">
                <a:solidFill>
                  <a:schemeClr val="tx1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При этом если организация (подразделение) особого типа имеет поликлинику (стационар), то штатные должности поликлиники (стационара) выделяются и показываются по соответствующим графам.</a:t>
            </a:r>
            <a:endParaRPr lang="ru-RU" sz="14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374208B3-8F63-43BB-9235-2F2249DD51F5}"/>
              </a:ext>
            </a:extLst>
          </p:cNvPr>
          <p:cNvSpPr/>
          <p:nvPr/>
        </p:nvSpPr>
        <p:spPr>
          <a:xfrm>
            <a:off x="4860808" y="2676525"/>
            <a:ext cx="753611" cy="208956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FDEC0E4-61E3-42D3-9C62-13BC5ED7CEC3}"/>
              </a:ext>
            </a:extLst>
          </p:cNvPr>
          <p:cNvSpPr/>
          <p:nvPr/>
        </p:nvSpPr>
        <p:spPr>
          <a:xfrm>
            <a:off x="6509768" y="2676525"/>
            <a:ext cx="753611" cy="209030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79EF479-E3C4-4731-A555-081A6E85EAC6}"/>
              </a:ext>
            </a:extLst>
          </p:cNvPr>
          <p:cNvSpPr/>
          <p:nvPr/>
        </p:nvSpPr>
        <p:spPr>
          <a:xfrm>
            <a:off x="7483329" y="3246005"/>
            <a:ext cx="753611" cy="209031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E2A22B85-60F3-405E-9695-0710E4604B9D}"/>
              </a:ext>
            </a:extLst>
          </p:cNvPr>
          <p:cNvCxnSpPr>
            <a:cxnSpLocks/>
          </p:cNvCxnSpPr>
          <p:nvPr/>
        </p:nvCxnSpPr>
        <p:spPr>
          <a:xfrm>
            <a:off x="5422347" y="3009452"/>
            <a:ext cx="2076450" cy="32877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48753D51-C606-437E-9D93-F9580873BC0E}"/>
              </a:ext>
            </a:extLst>
          </p:cNvPr>
          <p:cNvCxnSpPr>
            <a:cxnSpLocks/>
          </p:cNvCxnSpPr>
          <p:nvPr/>
        </p:nvCxnSpPr>
        <p:spPr>
          <a:xfrm>
            <a:off x="7124700" y="3029815"/>
            <a:ext cx="647700" cy="21014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330E7005-9B06-421C-AFD1-F7DA5AA32013}"/>
              </a:ext>
            </a:extLst>
          </p:cNvPr>
          <p:cNvCxnSpPr>
            <a:cxnSpLocks/>
          </p:cNvCxnSpPr>
          <p:nvPr/>
        </p:nvCxnSpPr>
        <p:spPr>
          <a:xfrm flipV="1">
            <a:off x="8187700" y="3040642"/>
            <a:ext cx="485861" cy="25590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>
            <a:extLst>
              <a:ext uri="{FF2B5EF4-FFF2-40B4-BE49-F238E27FC236}">
                <a16:creationId xmlns:a16="http://schemas.microsoft.com/office/drawing/2014/main" id="{13C060D0-CF86-4DE7-9056-97444FE37C1E}"/>
              </a:ext>
            </a:extLst>
          </p:cNvPr>
          <p:cNvSpPr/>
          <p:nvPr/>
        </p:nvSpPr>
        <p:spPr>
          <a:xfrm>
            <a:off x="8430630" y="2676525"/>
            <a:ext cx="753611" cy="209031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6199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20425F-38FC-48D3-82D1-45854FCF4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98" y="646981"/>
            <a:ext cx="10791645" cy="549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34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3DA447-0D40-4EC7-A3B5-3AC5BAED6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04" y="776376"/>
            <a:ext cx="10662249" cy="532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672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8B57A1-B829-47A6-A73C-B919BC044F1C}"/>
              </a:ext>
            </a:extLst>
          </p:cNvPr>
          <p:cNvSpPr/>
          <p:nvPr/>
        </p:nvSpPr>
        <p:spPr>
          <a:xfrm>
            <a:off x="1019174" y="819834"/>
            <a:ext cx="10296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Таблица 1107.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Участки медицинских организаций, оказывающих медицинскую помощь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амбулаторных условиях, единиц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273FA66-49A9-4D11-A593-709ECE992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072094"/>
              </p:ext>
            </p:extLst>
          </p:nvPr>
        </p:nvGraphicFramePr>
        <p:xfrm>
          <a:off x="1019174" y="1592043"/>
          <a:ext cx="9978793" cy="3332379"/>
        </p:xfrm>
        <a:graphic>
          <a:graphicData uri="http://schemas.openxmlformats.org/drawingml/2006/table">
            <a:tbl>
              <a:tblPr/>
              <a:tblGrid>
                <a:gridCol w="4316224">
                  <a:extLst>
                    <a:ext uri="{9D8B030D-6E8A-4147-A177-3AD203B41FA5}">
                      <a16:colId xmlns:a16="http://schemas.microsoft.com/office/drawing/2014/main" val="1533244295"/>
                    </a:ext>
                  </a:extLst>
                </a:gridCol>
                <a:gridCol w="654341">
                  <a:extLst>
                    <a:ext uri="{9D8B030D-6E8A-4147-A177-3AD203B41FA5}">
                      <a16:colId xmlns:a16="http://schemas.microsoft.com/office/drawing/2014/main" val="1849758297"/>
                    </a:ext>
                  </a:extLst>
                </a:gridCol>
                <a:gridCol w="5008228">
                  <a:extLst>
                    <a:ext uri="{9D8B030D-6E8A-4147-A177-3AD203B41FA5}">
                      <a16:colId xmlns:a16="http://schemas.microsoft.com/office/drawing/2014/main" val="2898101008"/>
                    </a:ext>
                  </a:extLst>
                </a:gridCol>
              </a:tblGrid>
              <a:tr h="7933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Участки медицинских организаций, оказывающих медицинскую помощь в амбулаторных условиях,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строки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Число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1478250"/>
                  </a:ext>
                </a:extLst>
              </a:tr>
              <a:tr h="317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3500304"/>
                  </a:ext>
                </a:extLst>
              </a:tr>
              <a:tr h="3173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Врачебные терапевтические участки, всего</a:t>
                      </a:r>
                      <a:endParaRPr lang="ru-RU" sz="14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1073857"/>
                  </a:ext>
                </a:extLst>
              </a:tr>
              <a:tr h="317375">
                <a:tc>
                  <a:txBody>
                    <a:bodyPr/>
                    <a:lstStyle/>
                    <a:p>
                      <a:pPr marL="16002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из них:  комплексные участки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7824349"/>
                  </a:ext>
                </a:extLst>
              </a:tr>
              <a:tr h="317375">
                <a:tc>
                  <a:txBody>
                    <a:bodyPr/>
                    <a:lstStyle/>
                    <a:p>
                      <a:pPr marL="630555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малокомплектные участки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173620"/>
                  </a:ext>
                </a:extLst>
              </a:tr>
              <a:tr h="3173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Участки врача общей практики (семейного врача)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6031407"/>
                  </a:ext>
                </a:extLst>
              </a:tr>
              <a:tr h="3173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Педиатрические участки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9364507"/>
                  </a:ext>
                </a:extLst>
              </a:tr>
              <a:tr h="317375">
                <a:tc>
                  <a:txBody>
                    <a:bodyPr/>
                    <a:lstStyle/>
                    <a:p>
                      <a:pPr indent="17018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из них:  малокомплектные участки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934685"/>
                  </a:ext>
                </a:extLst>
              </a:tr>
              <a:tr h="3173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Фельдшерские участки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Фельдшерские здравпункты не учитываются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937031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4A81A01-8975-489B-9DF0-714BA3E99E5E}"/>
              </a:ext>
            </a:extLst>
          </p:cNvPr>
          <p:cNvSpPr/>
          <p:nvPr/>
        </p:nvSpPr>
        <p:spPr>
          <a:xfrm>
            <a:off x="6451135" y="2757429"/>
            <a:ext cx="4186106" cy="285543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Соответствует таблица 1100 стр. 99 гр. 3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292131C-CA88-4FB8-A75A-6A877EFAD038}"/>
              </a:ext>
            </a:extLst>
          </p:cNvPr>
          <p:cNvSpPr/>
          <p:nvPr/>
        </p:nvSpPr>
        <p:spPr>
          <a:xfrm>
            <a:off x="6435406" y="3668260"/>
            <a:ext cx="4186106" cy="285543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Соответствует таблица 1100 стр. 35 гр. 3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F80E778-B43B-4374-872D-842C1112CB51}"/>
              </a:ext>
            </a:extLst>
          </p:cNvPr>
          <p:cNvSpPr/>
          <p:nvPr/>
        </p:nvSpPr>
        <p:spPr>
          <a:xfrm>
            <a:off x="6410215" y="3989930"/>
            <a:ext cx="4186106" cy="285543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Соответствует таблица 1100 стр. 47 гр. 3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596AF3-FBA2-41F8-B8CD-4FD0C287E3BA}"/>
              </a:ext>
            </a:extLst>
          </p:cNvPr>
          <p:cNvSpPr/>
          <p:nvPr/>
        </p:nvSpPr>
        <p:spPr>
          <a:xfrm>
            <a:off x="7610476" y="1957329"/>
            <a:ext cx="1771650" cy="285543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целых числах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D57C8B5-CB03-4B8F-9C47-56AF1AFD3F5D}"/>
              </a:ext>
            </a:extLst>
          </p:cNvPr>
          <p:cNvSpPr/>
          <p:nvPr/>
        </p:nvSpPr>
        <p:spPr>
          <a:xfrm>
            <a:off x="5289696" y="4600575"/>
            <a:ext cx="739630" cy="323847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98F1AB42-8353-4509-AD1B-CFB4516D72C4}"/>
              </a:ext>
            </a:extLst>
          </p:cNvPr>
          <p:cNvSpPr/>
          <p:nvPr/>
        </p:nvSpPr>
        <p:spPr>
          <a:xfrm>
            <a:off x="5268940" y="3936529"/>
            <a:ext cx="739630" cy="323847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B0A56628-A801-4F9E-A1AC-B55DFC7E90C2}"/>
              </a:ext>
            </a:extLst>
          </p:cNvPr>
          <p:cNvSpPr/>
          <p:nvPr/>
        </p:nvSpPr>
        <p:spPr>
          <a:xfrm>
            <a:off x="5269920" y="3626525"/>
            <a:ext cx="739630" cy="323847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1C731C40-D17D-4766-899C-A3E2663939B9}"/>
              </a:ext>
            </a:extLst>
          </p:cNvPr>
          <p:cNvSpPr/>
          <p:nvPr/>
        </p:nvSpPr>
        <p:spPr>
          <a:xfrm>
            <a:off x="5299222" y="2705786"/>
            <a:ext cx="739630" cy="323847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756CBABF-3B00-41F1-93DA-E121CC324A12}"/>
              </a:ext>
            </a:extLst>
          </p:cNvPr>
          <p:cNvSpPr/>
          <p:nvPr/>
        </p:nvSpPr>
        <p:spPr>
          <a:xfrm>
            <a:off x="7756671" y="1592043"/>
            <a:ext cx="1454004" cy="323847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1C36AE3-7164-4CDE-9B86-3624B188718B}"/>
              </a:ext>
            </a:extLst>
          </p:cNvPr>
          <p:cNvSpPr/>
          <p:nvPr/>
        </p:nvSpPr>
        <p:spPr>
          <a:xfrm>
            <a:off x="1969143" y="5142713"/>
            <a:ext cx="7717782" cy="82385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приказами руководителя медицинской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14112145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8B57A1-B829-47A6-A73C-B919BC044F1C}"/>
              </a:ext>
            </a:extLst>
          </p:cNvPr>
          <p:cNvSpPr/>
          <p:nvPr/>
        </p:nvSpPr>
        <p:spPr>
          <a:xfrm>
            <a:off x="1019174" y="819834"/>
            <a:ext cx="10296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Таблица 1109.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и фармацевтические работники по полу и возрасту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43DA69DB-A6F5-4A56-9969-A9153FCF5C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503361"/>
              </p:ext>
            </p:extLst>
          </p:nvPr>
        </p:nvGraphicFramePr>
        <p:xfrm>
          <a:off x="866775" y="1333500"/>
          <a:ext cx="10515600" cy="470466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009900">
                  <a:extLst>
                    <a:ext uri="{9D8B030D-6E8A-4147-A177-3AD203B41FA5}">
                      <a16:colId xmlns:a16="http://schemas.microsoft.com/office/drawing/2014/main" val="342144812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630847087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3927395733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1224796433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377640573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32677534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734389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95129252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524842029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4094839808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1117241506"/>
                    </a:ext>
                  </a:extLst>
                </a:gridCol>
              </a:tblGrid>
              <a:tr h="241481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Медицинские 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фармацевтические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работники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 строки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Пол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Число полных лет по состоянию на конец отчетного года, чел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977247"/>
                  </a:ext>
                </a:extLst>
              </a:tr>
              <a:tr h="2414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415135"/>
                  </a:ext>
                </a:extLst>
              </a:tr>
              <a:tr h="4829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 36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36-45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46-50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51-55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56-59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60-64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65 и старше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113201"/>
                  </a:ext>
                </a:extLst>
              </a:tr>
              <a:tr h="2414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306222"/>
                  </a:ext>
                </a:extLst>
              </a:tr>
              <a:tr h="241481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Врачи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01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9152139"/>
                  </a:ext>
                </a:extLst>
              </a:tr>
              <a:tr h="2414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02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Ж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0359532"/>
                  </a:ext>
                </a:extLst>
              </a:tr>
              <a:tr h="241481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том числе по организации здравоохранения (на должностях руководителей и их заместителей) 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03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9579967"/>
                  </a:ext>
                </a:extLst>
              </a:tr>
              <a:tr h="6118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04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Ж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5552750"/>
                  </a:ext>
                </a:extLst>
              </a:tr>
              <a:tr h="241481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Провизоры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05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7768152"/>
                  </a:ext>
                </a:extLst>
              </a:tr>
              <a:tr h="2414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06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Ж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301708"/>
                  </a:ext>
                </a:extLst>
              </a:tr>
              <a:tr h="241481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Средние медицинские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работники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07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6869127"/>
                  </a:ext>
                </a:extLst>
              </a:tr>
              <a:tr h="2414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08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Ж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566167"/>
                  </a:ext>
                </a:extLst>
              </a:tr>
              <a:tr h="241481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Фармацевты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09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1827352"/>
                  </a:ext>
                </a:extLst>
              </a:tr>
              <a:tr h="2414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Ж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0638796"/>
                  </a:ext>
                </a:extLst>
              </a:tr>
              <a:tr h="241481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Специалисты с высшим немедицинским образованием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931208"/>
                  </a:ext>
                </a:extLst>
              </a:tr>
              <a:tr h="4706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Ж</a:t>
                      </a: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107" marR="68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5924094"/>
                  </a:ext>
                </a:extLst>
              </a:tr>
            </a:tbl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F6DB345-4E77-4068-872B-52A798B41EA2}"/>
              </a:ext>
            </a:extLst>
          </p:cNvPr>
          <p:cNvSpPr/>
          <p:nvPr/>
        </p:nvSpPr>
        <p:spPr>
          <a:xfrm>
            <a:off x="5591172" y="2606131"/>
            <a:ext cx="5724525" cy="539173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строк 01 и 02 (М+Ж) по гр. 4 = строке 01 гр. 9 таблицы 1100, 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BB9EA15-11B3-42E9-85BC-ECCEFE424B19}"/>
              </a:ext>
            </a:extLst>
          </p:cNvPr>
          <p:cNvSpPr/>
          <p:nvPr/>
        </p:nvSpPr>
        <p:spPr>
          <a:xfrm>
            <a:off x="3857625" y="2543861"/>
            <a:ext cx="1343024" cy="494614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2ADF7505-EA19-44B9-A96A-7FDE27CB9977}"/>
              </a:ext>
            </a:extLst>
          </p:cNvPr>
          <p:cNvSpPr/>
          <p:nvPr/>
        </p:nvSpPr>
        <p:spPr>
          <a:xfrm>
            <a:off x="3857625" y="5344210"/>
            <a:ext cx="1343024" cy="693951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066910C-D28D-4367-85B0-504AAB3E57E1}"/>
              </a:ext>
            </a:extLst>
          </p:cNvPr>
          <p:cNvSpPr/>
          <p:nvPr/>
        </p:nvSpPr>
        <p:spPr>
          <a:xfrm>
            <a:off x="3857625" y="4849597"/>
            <a:ext cx="1343024" cy="494614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373207C5-DBE3-4E56-A87B-38BBE24F32FA}"/>
              </a:ext>
            </a:extLst>
          </p:cNvPr>
          <p:cNvSpPr/>
          <p:nvPr/>
        </p:nvSpPr>
        <p:spPr>
          <a:xfrm>
            <a:off x="3857625" y="4346917"/>
            <a:ext cx="1343024" cy="494614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D8C79DA6-0DA5-475A-B544-25196AB1BF5E}"/>
              </a:ext>
            </a:extLst>
          </p:cNvPr>
          <p:cNvSpPr/>
          <p:nvPr/>
        </p:nvSpPr>
        <p:spPr>
          <a:xfrm>
            <a:off x="3857625" y="3860369"/>
            <a:ext cx="1343024" cy="494614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693FE23-41CB-40F7-BB59-64D9F1361EFE}"/>
              </a:ext>
            </a:extLst>
          </p:cNvPr>
          <p:cNvSpPr/>
          <p:nvPr/>
        </p:nvSpPr>
        <p:spPr>
          <a:xfrm>
            <a:off x="3857625" y="3030409"/>
            <a:ext cx="1343024" cy="821894"/>
          </a:xfrm>
          <a:prstGeom prst="ellipse">
            <a:avLst/>
          </a:prstGeom>
          <a:noFill/>
          <a:ln w="28575">
            <a:solidFill>
              <a:srgbClr val="F9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4E8F56C-49BE-4391-8C05-E4A19A693B32}"/>
              </a:ext>
            </a:extLst>
          </p:cNvPr>
          <p:cNvSpPr/>
          <p:nvPr/>
        </p:nvSpPr>
        <p:spPr>
          <a:xfrm>
            <a:off x="5591173" y="3299400"/>
            <a:ext cx="5724525" cy="494614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строк 03 и 04 (М+Ж) по гр. 4 = строке 03 гр. 9 таблицы 1100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7E6386A-E91A-40FD-8F91-21B6F257865D}"/>
              </a:ext>
            </a:extLst>
          </p:cNvPr>
          <p:cNvSpPr/>
          <p:nvPr/>
        </p:nvSpPr>
        <p:spPr>
          <a:xfrm>
            <a:off x="5600700" y="3849126"/>
            <a:ext cx="5724525" cy="494614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строк 05 и 06 (М+Ж) по гр. 4 = строке 143 гр. 9 таблицы 1100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9DF1583-F26E-4431-9F0E-8F8268F6C576}"/>
              </a:ext>
            </a:extLst>
          </p:cNvPr>
          <p:cNvSpPr/>
          <p:nvPr/>
        </p:nvSpPr>
        <p:spPr>
          <a:xfrm>
            <a:off x="5591174" y="4344426"/>
            <a:ext cx="5724525" cy="494614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строк 07 и 08 (М+Ж) по гр. 4 = строке 151 гр. 9 таблицы 1100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AE9A3B9-186B-46F1-97C0-C259AED14C00}"/>
              </a:ext>
            </a:extLst>
          </p:cNvPr>
          <p:cNvSpPr/>
          <p:nvPr/>
        </p:nvSpPr>
        <p:spPr>
          <a:xfrm>
            <a:off x="5600700" y="4839040"/>
            <a:ext cx="5724525" cy="494614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строк 09 и 10 (М+Ж) по гр. 4 = строке 217 гр. 9 таблицы 1100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D4AB560-CB46-4BB9-BF9F-8F6C32067A61}"/>
              </a:ext>
            </a:extLst>
          </p:cNvPr>
          <p:cNvSpPr/>
          <p:nvPr/>
        </p:nvSpPr>
        <p:spPr>
          <a:xfrm>
            <a:off x="5600700" y="5443878"/>
            <a:ext cx="5724525" cy="494614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строк 11 и 12 (М+Ж) по гр. 4 = строке 232 гр. 9 таблицы 1100</a:t>
            </a:r>
          </a:p>
        </p:txBody>
      </p:sp>
    </p:spTree>
    <p:extLst>
      <p:ext uri="{BB962C8B-B14F-4D97-AF65-F5344CB8AC3E}">
        <p14:creationId xmlns:p14="http://schemas.microsoft.com/office/powerpoint/2010/main" val="7810649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8B57A1-B829-47A6-A73C-B919BC044F1C}"/>
              </a:ext>
            </a:extLst>
          </p:cNvPr>
          <p:cNvSpPr/>
          <p:nvPr/>
        </p:nvSpPr>
        <p:spPr>
          <a:xfrm>
            <a:off x="1019174" y="819834"/>
            <a:ext cx="10296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Таблица 1110.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Должности и физические лица центров (отделений) медико-социальной поддержки беременных женщин, оказавшихся в трудной жизненной ситуации (из табл. 1100)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CA178E1-4AA5-41FC-99A0-E5C460E8E7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111994"/>
              </p:ext>
            </p:extLst>
          </p:nvPr>
        </p:nvGraphicFramePr>
        <p:xfrm>
          <a:off x="854708" y="1635124"/>
          <a:ext cx="10460991" cy="36271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581546">
                  <a:extLst>
                    <a:ext uri="{9D8B030D-6E8A-4147-A177-3AD203B41FA5}">
                      <a16:colId xmlns:a16="http://schemas.microsoft.com/office/drawing/2014/main" val="2684228361"/>
                    </a:ext>
                  </a:extLst>
                </a:gridCol>
                <a:gridCol w="853537">
                  <a:extLst>
                    <a:ext uri="{9D8B030D-6E8A-4147-A177-3AD203B41FA5}">
                      <a16:colId xmlns:a16="http://schemas.microsoft.com/office/drawing/2014/main" val="1475283683"/>
                    </a:ext>
                  </a:extLst>
                </a:gridCol>
                <a:gridCol w="1341396">
                  <a:extLst>
                    <a:ext uri="{9D8B030D-6E8A-4147-A177-3AD203B41FA5}">
                      <a16:colId xmlns:a16="http://schemas.microsoft.com/office/drawing/2014/main" val="2498838771"/>
                    </a:ext>
                  </a:extLst>
                </a:gridCol>
                <a:gridCol w="1342256">
                  <a:extLst>
                    <a:ext uri="{9D8B030D-6E8A-4147-A177-3AD203B41FA5}">
                      <a16:colId xmlns:a16="http://schemas.microsoft.com/office/drawing/2014/main" val="643967159"/>
                    </a:ext>
                  </a:extLst>
                </a:gridCol>
                <a:gridCol w="1342256">
                  <a:extLst>
                    <a:ext uri="{9D8B030D-6E8A-4147-A177-3AD203B41FA5}">
                      <a16:colId xmlns:a16="http://schemas.microsoft.com/office/drawing/2014/main" val="4111170594"/>
                    </a:ext>
                  </a:extLst>
                </a:gridCol>
              </a:tblGrid>
              <a:tr h="6157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Должности и физические лица центров (отделений) медико-социальной поддержки беременных женщин, оказавшихся в трудной жизненной ситуации (из табл. 1100)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№№ строк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штатных, ед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занятых, ед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физических лиц, чел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358384"/>
                  </a:ext>
                </a:extLst>
              </a:tr>
              <a:tr h="2052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2909835"/>
                  </a:ext>
                </a:extLst>
              </a:tr>
              <a:tr h="2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Всего, в том числе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0987527"/>
                  </a:ext>
                </a:extLst>
              </a:tr>
              <a:tr h="2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врачи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1417432"/>
                  </a:ext>
                </a:extLst>
              </a:tr>
              <a:tr h="2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в том числе: акушер-гинеколог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254442"/>
                  </a:ext>
                </a:extLst>
              </a:tr>
              <a:tr h="2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             психотерапевт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9499611"/>
                  </a:ext>
                </a:extLst>
              </a:tr>
              <a:tr h="2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специалисты с высшим немедицинским образованием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501575"/>
                  </a:ext>
                </a:extLst>
              </a:tr>
              <a:tr h="2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в том числе: медицинский психолог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866177"/>
                  </a:ext>
                </a:extLst>
              </a:tr>
              <a:tr h="2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средний медицинский персонал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9914497"/>
                  </a:ext>
                </a:extLst>
              </a:tr>
              <a:tr h="2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в том числе: медицинская сестра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5719654"/>
                  </a:ext>
                </a:extLst>
              </a:tr>
              <a:tr h="2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младший медицинский персонал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7376085"/>
                  </a:ext>
                </a:extLst>
              </a:tr>
              <a:tr h="2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прочий персонал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30451"/>
                  </a:ext>
                </a:extLst>
              </a:tr>
              <a:tr h="2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в том числе: психолог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9100640"/>
                  </a:ext>
                </a:extLst>
              </a:tr>
              <a:tr h="2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             специалист по социальной работе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7197920"/>
                  </a:ext>
                </a:extLst>
              </a:tr>
              <a:tr h="2052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             юрист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5523686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37D3147-D2B6-4334-944C-BED214DC1681}"/>
              </a:ext>
            </a:extLst>
          </p:cNvPr>
          <p:cNvSpPr/>
          <p:nvPr/>
        </p:nvSpPr>
        <p:spPr>
          <a:xfrm>
            <a:off x="1638300" y="5345375"/>
            <a:ext cx="9058274" cy="69279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1110 заполняется при наличии таких организованных центров (отделений) в строке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134.1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таблицы 1001 «Кабинеты, отделения, подразделения».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CD7E8DA-B93F-48AB-A6C2-14A45D37BE40}"/>
              </a:ext>
            </a:extLst>
          </p:cNvPr>
          <p:cNvSpPr/>
          <p:nvPr/>
        </p:nvSpPr>
        <p:spPr>
          <a:xfrm>
            <a:off x="7391401" y="3012663"/>
            <a:ext cx="3790950" cy="87204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Строка 1 = строка 2 + строка 3 + строка 4 + строка 5 + строка 6</a:t>
            </a:r>
          </a:p>
        </p:txBody>
      </p:sp>
    </p:spTree>
    <p:extLst>
      <p:ext uri="{BB962C8B-B14F-4D97-AF65-F5344CB8AC3E}">
        <p14:creationId xmlns:p14="http://schemas.microsoft.com/office/powerpoint/2010/main" val="35056802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8B57A1-B829-47A6-A73C-B919BC044F1C}"/>
              </a:ext>
            </a:extLst>
          </p:cNvPr>
          <p:cNvSpPr/>
          <p:nvPr/>
        </p:nvSpPr>
        <p:spPr>
          <a:xfrm>
            <a:off x="1019174" y="819834"/>
            <a:ext cx="10296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Таблица 1111.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Должности и физические лица центров (отделений) вспомогательных репродуктивных технологий (из табл. 1100)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F8AA9F7-F8DC-4961-A873-52508CCF2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612843"/>
              </p:ext>
            </p:extLst>
          </p:nvPr>
        </p:nvGraphicFramePr>
        <p:xfrm>
          <a:off x="947737" y="1568450"/>
          <a:ext cx="10296525" cy="3496737"/>
        </p:xfrm>
        <a:graphic>
          <a:graphicData uri="http://schemas.openxmlformats.org/drawingml/2006/table">
            <a:tbl>
              <a:tblPr firstRow="1" firstCol="1" bandRow="1"/>
              <a:tblGrid>
                <a:gridCol w="5394283">
                  <a:extLst>
                    <a:ext uri="{9D8B030D-6E8A-4147-A177-3AD203B41FA5}">
                      <a16:colId xmlns:a16="http://schemas.microsoft.com/office/drawing/2014/main" val="2075069297"/>
                    </a:ext>
                  </a:extLst>
                </a:gridCol>
                <a:gridCol w="857828">
                  <a:extLst>
                    <a:ext uri="{9D8B030D-6E8A-4147-A177-3AD203B41FA5}">
                      <a16:colId xmlns:a16="http://schemas.microsoft.com/office/drawing/2014/main" val="3824341323"/>
                    </a:ext>
                  </a:extLst>
                </a:gridCol>
                <a:gridCol w="1348138">
                  <a:extLst>
                    <a:ext uri="{9D8B030D-6E8A-4147-A177-3AD203B41FA5}">
                      <a16:colId xmlns:a16="http://schemas.microsoft.com/office/drawing/2014/main" val="2209049520"/>
                    </a:ext>
                  </a:extLst>
                </a:gridCol>
                <a:gridCol w="1348138">
                  <a:extLst>
                    <a:ext uri="{9D8B030D-6E8A-4147-A177-3AD203B41FA5}">
                      <a16:colId xmlns:a16="http://schemas.microsoft.com/office/drawing/2014/main" val="830330274"/>
                    </a:ext>
                  </a:extLst>
                </a:gridCol>
                <a:gridCol w="1348138">
                  <a:extLst>
                    <a:ext uri="{9D8B030D-6E8A-4147-A177-3AD203B41FA5}">
                      <a16:colId xmlns:a16="http://schemas.microsoft.com/office/drawing/2014/main" val="2949005029"/>
                    </a:ext>
                  </a:extLst>
                </a:gridCol>
              </a:tblGrid>
              <a:tr h="4385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Должности и физические лица центров (отделений) вспомогательных репродуктивных технологий (из табл. 1100)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№№ строк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штатных, ед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занятых, ед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физических лиц, чел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9158818"/>
                  </a:ext>
                </a:extLst>
              </a:tr>
              <a:tr h="2192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6553159"/>
                  </a:ext>
                </a:extLst>
              </a:tr>
              <a:tr h="219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Всего, в том числе: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595044"/>
                  </a:ext>
                </a:extLst>
              </a:tr>
              <a:tr h="219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врачи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981276"/>
                  </a:ext>
                </a:extLst>
              </a:tr>
              <a:tr h="219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в том числе: акушер-гинеколог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2358166"/>
                  </a:ext>
                </a:extLst>
              </a:tr>
              <a:tr h="219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из них: акушер-гинеколог (для проведения программы ЭКО)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2.1.1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7194864"/>
                  </a:ext>
                </a:extLst>
              </a:tr>
              <a:tr h="219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             анестезиолог-реаниматолог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0970047"/>
                  </a:ext>
                </a:extLst>
              </a:tr>
              <a:tr h="219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             ультразвуковой диагностики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815339"/>
                  </a:ext>
                </a:extLst>
              </a:tr>
              <a:tr h="219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             клинической лабораторной диагностики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3724406"/>
                  </a:ext>
                </a:extLst>
              </a:tr>
              <a:tr h="219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специалисты с высшим немедицинским образованием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4305952"/>
                  </a:ext>
                </a:extLst>
              </a:tr>
              <a:tr h="219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в том числе: эмбриолог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4694861"/>
                  </a:ext>
                </a:extLst>
              </a:tr>
              <a:tr h="219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средний медицинский персонал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9332689"/>
                  </a:ext>
                </a:extLst>
              </a:tr>
              <a:tr h="219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младший медицинский персонал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7112671"/>
                  </a:ext>
                </a:extLst>
              </a:tr>
              <a:tr h="219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прочий персонал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300"/>
                        </a:spcAft>
                        <a:tabLst>
                          <a:tab pos="44958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20491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99456C4-1CC0-462C-9CCB-38E544A6E824}"/>
              </a:ext>
            </a:extLst>
          </p:cNvPr>
          <p:cNvSpPr/>
          <p:nvPr/>
        </p:nvSpPr>
        <p:spPr>
          <a:xfrm>
            <a:off x="1638300" y="5345375"/>
            <a:ext cx="9058274" cy="69279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1111 заполняется при наличии таких организованных центров (отделений) в строке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таблицы 1001 «Кабинеты, отделения, подразделения».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74AAFC1-317B-4990-82BD-C5956BF1BB23}"/>
              </a:ext>
            </a:extLst>
          </p:cNvPr>
          <p:cNvSpPr/>
          <p:nvPr/>
        </p:nvSpPr>
        <p:spPr>
          <a:xfrm>
            <a:off x="7391401" y="3012663"/>
            <a:ext cx="3790950" cy="872041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Строка 1 = строка 2 + строка 3 + строка 4 + строка 5 + строка 6</a:t>
            </a:r>
          </a:p>
        </p:txBody>
      </p:sp>
    </p:spTree>
    <p:extLst>
      <p:ext uri="{BB962C8B-B14F-4D97-AF65-F5344CB8AC3E}">
        <p14:creationId xmlns:p14="http://schemas.microsoft.com/office/powerpoint/2010/main" val="25525259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5" name="think-cell Slide" r:id="rId5" imgW="180" imgH="180" progId="TCLayout.ActiveDocument.1">
                  <p:embed/>
                </p:oleObj>
              </mc:Choice>
              <mc:Fallback>
                <p:oleObj name="think-cell Slide" r:id="rId5" imgW="180" imgH="18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0" name="Shape 180"/>
          <p:cNvSpPr/>
          <p:nvPr/>
        </p:nvSpPr>
        <p:spPr>
          <a:xfrm>
            <a:off x="836884" y="1536601"/>
            <a:ext cx="768085" cy="768085"/>
          </a:xfrm>
          <a:prstGeom prst="ellipse">
            <a:avLst/>
          </a:prstGeom>
          <a:solidFill>
            <a:srgbClr val="1A78B9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81" name="Shape 181"/>
          <p:cNvSpPr/>
          <p:nvPr/>
        </p:nvSpPr>
        <p:spPr>
          <a:xfrm>
            <a:off x="828324" y="2530187"/>
            <a:ext cx="768085" cy="768085"/>
          </a:xfrm>
          <a:prstGeom prst="ellipse">
            <a:avLst/>
          </a:prstGeom>
          <a:solidFill>
            <a:srgbClr val="1A78B9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82" name="Shape 182"/>
          <p:cNvSpPr/>
          <p:nvPr/>
        </p:nvSpPr>
        <p:spPr>
          <a:xfrm>
            <a:off x="806069" y="3711597"/>
            <a:ext cx="768085" cy="768085"/>
          </a:xfrm>
          <a:prstGeom prst="ellipse">
            <a:avLst/>
          </a:prstGeom>
          <a:solidFill>
            <a:srgbClr val="1A78B9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84" name="Shape 184"/>
          <p:cNvSpPr txBox="1"/>
          <p:nvPr/>
        </p:nvSpPr>
        <p:spPr>
          <a:xfrm>
            <a:off x="1678835" y="1657877"/>
            <a:ext cx="4387086" cy="644497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Гр. 5, 6 и 10 по строке 33 таб. 1100 (врачи-неонатологи в амбулаторных подразделениях)</a:t>
            </a:r>
            <a:endParaRPr kumimoji="0" lang="en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2" name="Shape 192"/>
          <p:cNvSpPr/>
          <p:nvPr/>
        </p:nvSpPr>
        <p:spPr>
          <a:xfrm>
            <a:off x="6473269" y="1503371"/>
            <a:ext cx="768085" cy="768085"/>
          </a:xfrm>
          <a:prstGeom prst="ellipse">
            <a:avLst/>
          </a:prstGeom>
          <a:solidFill>
            <a:srgbClr val="1A78B9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93" name="Shape 193"/>
          <p:cNvSpPr/>
          <p:nvPr/>
        </p:nvSpPr>
        <p:spPr>
          <a:xfrm>
            <a:off x="6480710" y="2488110"/>
            <a:ext cx="768085" cy="768085"/>
          </a:xfrm>
          <a:prstGeom prst="ellipse">
            <a:avLst/>
          </a:prstGeom>
          <a:solidFill>
            <a:srgbClr val="1A78B9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94" name="Shape 194"/>
          <p:cNvSpPr/>
          <p:nvPr/>
        </p:nvSpPr>
        <p:spPr>
          <a:xfrm>
            <a:off x="6473268" y="3601806"/>
            <a:ext cx="768085" cy="768085"/>
          </a:xfrm>
          <a:prstGeom prst="ellipse">
            <a:avLst/>
          </a:prstGeom>
          <a:solidFill>
            <a:srgbClr val="1A78B9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04" name="Shape 204"/>
          <p:cNvSpPr/>
          <p:nvPr/>
        </p:nvSpPr>
        <p:spPr>
          <a:xfrm>
            <a:off x="6072000" y="1503371"/>
            <a:ext cx="45719" cy="4287213"/>
          </a:xfrm>
          <a:prstGeom prst="rect">
            <a:avLst/>
          </a:prstGeom>
          <a:solidFill>
            <a:srgbClr val="1A78B9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821672" y="1568725"/>
            <a:ext cx="857163" cy="615553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Arial"/>
                <a:sym typeface="Arial"/>
              </a:rPr>
              <a:t>01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796534" y="2564375"/>
            <a:ext cx="857163" cy="615553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Arial"/>
                <a:sym typeface="Arial"/>
              </a:rPr>
              <a:t>02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800713" y="3764375"/>
            <a:ext cx="857163" cy="615553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lvl="0" algn="ctr" defTabSz="1219170">
              <a:buSzPct val="25000"/>
              <a:defRPr/>
            </a:pPr>
            <a:r>
              <a:rPr lang="en" sz="3200" b="1" kern="0" dirty="0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Arial"/>
                <a:sym typeface="Arial"/>
              </a:rPr>
              <a:t>03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6446542" y="1503371"/>
            <a:ext cx="857163" cy="615553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Arial"/>
                <a:sym typeface="Arial"/>
              </a:rPr>
              <a:t>0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Arial"/>
                <a:sym typeface="Arial"/>
              </a:rPr>
              <a:t>5</a:t>
            </a:r>
            <a:endParaRPr kumimoji="0" lang="en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09" name="Shape 209"/>
          <p:cNvSpPr txBox="1"/>
          <p:nvPr/>
        </p:nvSpPr>
        <p:spPr>
          <a:xfrm>
            <a:off x="6428731" y="2507844"/>
            <a:ext cx="857163" cy="615553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Arial"/>
                <a:sym typeface="Arial"/>
              </a:rPr>
              <a:t>0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Arial"/>
                <a:sym typeface="Arial"/>
              </a:rPr>
              <a:t>6</a:t>
            </a:r>
            <a:endParaRPr kumimoji="0" lang="en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10" name="Shape 210"/>
          <p:cNvSpPr txBox="1"/>
          <p:nvPr/>
        </p:nvSpPr>
        <p:spPr>
          <a:xfrm>
            <a:off x="6436173" y="3670369"/>
            <a:ext cx="857163" cy="615553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Arial"/>
                <a:sym typeface="Arial"/>
              </a:rPr>
              <a:t>0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Arial"/>
                <a:sym typeface="Arial"/>
              </a:rPr>
              <a:t>7</a:t>
            </a:r>
            <a:endParaRPr kumimoji="0" lang="en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38" name="Shape 606"/>
          <p:cNvSpPr txBox="1">
            <a:spLocks noGrp="1"/>
          </p:cNvSpPr>
          <p:nvPr>
            <p:ph type="subTitle" idx="1"/>
          </p:nvPr>
        </p:nvSpPr>
        <p:spPr>
          <a:xfrm>
            <a:off x="777986" y="751785"/>
            <a:ext cx="10636702" cy="664407"/>
          </a:xfrm>
          <a:prstGeom prst="rect">
            <a:avLst/>
          </a:prstGeom>
          <a:solidFill>
            <a:srgbClr val="FFCCFF"/>
          </a:solidFill>
        </p:spPr>
        <p:txBody>
          <a:bodyPr wrap="square" lIns="121900" tIns="121900" rIns="121900" bIns="121900" anchor="ctr" anchorCtr="0"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Пояснительные записки за подписью главного врача медицинской организации, </a:t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если заполнены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2000" dirty="0"/>
          </a:p>
        </p:txBody>
      </p:sp>
      <p:sp>
        <p:nvSpPr>
          <p:cNvPr id="36" name="Shape 182">
            <a:extLst>
              <a:ext uri="{FF2B5EF4-FFF2-40B4-BE49-F238E27FC236}">
                <a16:creationId xmlns:a16="http://schemas.microsoft.com/office/drawing/2014/main" id="{ECD7B0D7-F1C1-45C9-8D03-7776449FCB7A}"/>
              </a:ext>
            </a:extLst>
          </p:cNvPr>
          <p:cNvSpPr/>
          <p:nvPr/>
        </p:nvSpPr>
        <p:spPr>
          <a:xfrm>
            <a:off x="804511" y="4873228"/>
            <a:ext cx="768085" cy="768085"/>
          </a:xfrm>
          <a:prstGeom prst="ellipse">
            <a:avLst/>
          </a:prstGeom>
          <a:solidFill>
            <a:srgbClr val="1A78B9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39" name="Shape 207">
            <a:extLst>
              <a:ext uri="{FF2B5EF4-FFF2-40B4-BE49-F238E27FC236}">
                <a16:creationId xmlns:a16="http://schemas.microsoft.com/office/drawing/2014/main" id="{F8CD80AD-4C23-4760-81B0-F862EF522ACE}"/>
              </a:ext>
            </a:extLst>
          </p:cNvPr>
          <p:cNvSpPr txBox="1"/>
          <p:nvPr/>
        </p:nvSpPr>
        <p:spPr>
          <a:xfrm>
            <a:off x="783786" y="4949493"/>
            <a:ext cx="857163" cy="615553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lvl="0" algn="ctr" defTabSz="1219170">
              <a:buSzPct val="25000"/>
              <a:defRPr/>
            </a:pPr>
            <a:r>
              <a:rPr lang="en" sz="3200" b="1" kern="0" dirty="0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Arial"/>
                <a:sym typeface="Arial"/>
              </a:rPr>
              <a:t>0</a:t>
            </a:r>
            <a:r>
              <a:rPr lang="ru-RU" sz="3200" b="1" kern="0" dirty="0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Arial"/>
                <a:sym typeface="Arial"/>
              </a:rPr>
              <a:t>4</a:t>
            </a:r>
            <a:endParaRPr lang="en" sz="3200" b="1" kern="0" dirty="0">
              <a:solidFill>
                <a:schemeClr val="bg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40" name="Shape 184">
            <a:extLst>
              <a:ext uri="{FF2B5EF4-FFF2-40B4-BE49-F238E27FC236}">
                <a16:creationId xmlns:a16="http://schemas.microsoft.com/office/drawing/2014/main" id="{B0472356-D1D1-4F72-957E-DCA7F05CD07E}"/>
              </a:ext>
            </a:extLst>
          </p:cNvPr>
          <p:cNvSpPr txBox="1"/>
          <p:nvPr/>
        </p:nvSpPr>
        <p:spPr>
          <a:xfrm>
            <a:off x="1679687" y="2565624"/>
            <a:ext cx="4272490" cy="945413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Гр. 5, 6 и 10 по строкам 66 и 187 таб. 1100 (врачи и средний медперсонал приемного отделения в амбулаторных подразделениях)</a:t>
            </a:r>
            <a:endParaRPr kumimoji="0" lang="en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Shape 184">
            <a:extLst>
              <a:ext uri="{FF2B5EF4-FFF2-40B4-BE49-F238E27FC236}">
                <a16:creationId xmlns:a16="http://schemas.microsoft.com/office/drawing/2014/main" id="{08F8EF43-C366-42C7-AA2D-92002E1A3BAB}"/>
              </a:ext>
            </a:extLst>
          </p:cNvPr>
          <p:cNvSpPr txBox="1"/>
          <p:nvPr/>
        </p:nvSpPr>
        <p:spPr>
          <a:xfrm>
            <a:off x="1709859" y="3711303"/>
            <a:ext cx="4090158" cy="945413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Гр. 5, 6 и 10 по строках 45 и 93 таб. 1100 (патологоанатомы и судебные медицинские эксперты в амбулаторных подразделениях)</a:t>
            </a:r>
            <a:endParaRPr kumimoji="0" lang="en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Shape 184">
            <a:extLst>
              <a:ext uri="{FF2B5EF4-FFF2-40B4-BE49-F238E27FC236}">
                <a16:creationId xmlns:a16="http://schemas.microsoft.com/office/drawing/2014/main" id="{08C52835-F8CC-4B0F-A76F-7296B62EA04C}"/>
              </a:ext>
            </a:extLst>
          </p:cNvPr>
          <p:cNvSpPr txBox="1"/>
          <p:nvPr/>
        </p:nvSpPr>
        <p:spPr>
          <a:xfrm>
            <a:off x="7451437" y="2474143"/>
            <a:ext cx="3706837" cy="836435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Строка 216 таб. 1100 (прочий средний медицинский  персонал) – нужна расшифровка</a:t>
            </a:r>
            <a:endParaRPr kumimoji="0" lang="en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Shape 194">
            <a:extLst>
              <a:ext uri="{FF2B5EF4-FFF2-40B4-BE49-F238E27FC236}">
                <a16:creationId xmlns:a16="http://schemas.microsoft.com/office/drawing/2014/main" id="{65592DAE-FF9A-4BE3-9101-DE50B62A21A3}"/>
              </a:ext>
            </a:extLst>
          </p:cNvPr>
          <p:cNvSpPr/>
          <p:nvPr/>
        </p:nvSpPr>
        <p:spPr>
          <a:xfrm>
            <a:off x="6480710" y="4873228"/>
            <a:ext cx="768085" cy="768085"/>
          </a:xfrm>
          <a:prstGeom prst="ellipse">
            <a:avLst/>
          </a:prstGeom>
          <a:solidFill>
            <a:srgbClr val="1A78B9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45" name="Shape 210">
            <a:extLst>
              <a:ext uri="{FF2B5EF4-FFF2-40B4-BE49-F238E27FC236}">
                <a16:creationId xmlns:a16="http://schemas.microsoft.com/office/drawing/2014/main" id="{EFEB0DB8-576A-4445-8B96-77EC21C5E439}"/>
              </a:ext>
            </a:extLst>
          </p:cNvPr>
          <p:cNvSpPr txBox="1"/>
          <p:nvPr/>
        </p:nvSpPr>
        <p:spPr>
          <a:xfrm>
            <a:off x="6446542" y="4907402"/>
            <a:ext cx="857163" cy="615553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Arial"/>
                <a:sym typeface="Arial"/>
              </a:rPr>
              <a:t>0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Arial"/>
                <a:sym typeface="Arial"/>
              </a:rPr>
              <a:t>8</a:t>
            </a:r>
            <a:endParaRPr kumimoji="0" lang="en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46" name="Shape 184">
            <a:extLst>
              <a:ext uri="{FF2B5EF4-FFF2-40B4-BE49-F238E27FC236}">
                <a16:creationId xmlns:a16="http://schemas.microsoft.com/office/drawing/2014/main" id="{3391AAE2-121D-44B4-9DA8-F2141D9C563A}"/>
              </a:ext>
            </a:extLst>
          </p:cNvPr>
          <p:cNvSpPr txBox="1"/>
          <p:nvPr/>
        </p:nvSpPr>
        <p:spPr>
          <a:xfrm>
            <a:off x="7451437" y="1538284"/>
            <a:ext cx="3890048" cy="731962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Строка 124 таб. 1100 (прочие врачи) – нужна расшифровка</a:t>
            </a:r>
            <a:endParaRPr kumimoji="0" lang="en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8" name="Shape 184">
            <a:extLst>
              <a:ext uri="{FF2B5EF4-FFF2-40B4-BE49-F238E27FC236}">
                <a16:creationId xmlns:a16="http://schemas.microsoft.com/office/drawing/2014/main" id="{7C0AFF01-8711-4686-B068-84173FB118F5}"/>
              </a:ext>
            </a:extLst>
          </p:cNvPr>
          <p:cNvSpPr txBox="1"/>
          <p:nvPr/>
        </p:nvSpPr>
        <p:spPr>
          <a:xfrm>
            <a:off x="1651249" y="4907402"/>
            <a:ext cx="4387086" cy="768085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Гр. 7, 8 и 11 по строке 212 таб. 1100 (фельдшеры в стационарных подразделениях)</a:t>
            </a:r>
            <a:endParaRPr kumimoji="0" lang="en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9" name="Shape 184">
            <a:extLst>
              <a:ext uri="{FF2B5EF4-FFF2-40B4-BE49-F238E27FC236}">
                <a16:creationId xmlns:a16="http://schemas.microsoft.com/office/drawing/2014/main" id="{61766E86-D33D-4F73-B1E3-ECB3160AC181}"/>
              </a:ext>
            </a:extLst>
          </p:cNvPr>
          <p:cNvSpPr txBox="1"/>
          <p:nvPr/>
        </p:nvSpPr>
        <p:spPr>
          <a:xfrm>
            <a:off x="7485948" y="3478145"/>
            <a:ext cx="3894227" cy="1075292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Строка 242 таб. 1100 (</a:t>
            </a:r>
            <a:r>
              <a:rPr lang="ru-RU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лица без медицинского образования на должностях среднего медицинского персонала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) – нужна расшифровка</a:t>
            </a:r>
            <a:endParaRPr kumimoji="0" lang="en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" name="Shape 184">
            <a:extLst>
              <a:ext uri="{FF2B5EF4-FFF2-40B4-BE49-F238E27FC236}">
                <a16:creationId xmlns:a16="http://schemas.microsoft.com/office/drawing/2014/main" id="{2675CBC1-B680-4BAB-B882-071911F09528}"/>
              </a:ext>
            </a:extLst>
          </p:cNvPr>
          <p:cNvSpPr txBox="1"/>
          <p:nvPr/>
        </p:nvSpPr>
        <p:spPr>
          <a:xfrm>
            <a:off x="7451437" y="4873228"/>
            <a:ext cx="3963251" cy="836435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Все отклонения по категориям персонала более чем на 15% по сравнению с прошлым годом</a:t>
            </a:r>
            <a:endParaRPr kumimoji="0" lang="en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65456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1" name="think-cell Slide" r:id="rId5" imgW="180" imgH="180" progId="TCLayout.ActiveDocument.1">
                  <p:embed/>
                </p:oleObj>
              </mc:Choice>
              <mc:Fallback>
                <p:oleObj name="think-cell Slide" r:id="rId5" imgW="180" imgH="180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endParaRPr kumimoji="0" lang="en-IN" sz="3600" b="1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37073"/>
            <a:ext cx="10572750" cy="711081"/>
          </a:xfrm>
        </p:spPr>
        <p:txBody>
          <a:bodyPr>
            <a:normAutofit fontScale="90000"/>
          </a:bodyPr>
          <a:lstStyle/>
          <a:p>
            <a:pPr lvl="0" algn="l" defTabSz="412750" fontAlgn="base" hangingPunct="0">
              <a:spcAft>
                <a:spcPct val="0"/>
              </a:spcAft>
              <a:defRPr/>
            </a:pPr>
            <a:r>
              <a:rPr lang="ru-RU" altLang="ru-RU" sz="3200" b="1" u="sng" dirty="0">
                <a:ln>
                  <a:noFill/>
                </a:ln>
                <a:solidFill>
                  <a:srgbClr val="F90F0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КАК БЕЗ ОШИБОК заполнить таблицы по кадрам в </a:t>
            </a:r>
            <a:r>
              <a:rPr lang="ru-RU" altLang="ru-RU" sz="3200" b="1" u="sng" dirty="0" err="1">
                <a:ln>
                  <a:noFill/>
                </a:ln>
                <a:solidFill>
                  <a:srgbClr val="F90F0F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Медстате</a:t>
            </a:r>
            <a:endParaRPr lang="ru-RU" altLang="ru-RU" sz="2000" u="sng" dirty="0">
              <a:ln>
                <a:noFill/>
              </a:ln>
              <a:solidFill>
                <a:srgbClr val="F90F0F"/>
              </a:solidFill>
              <a:latin typeface="Calibri" panose="020F050202020403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962026" y="1735835"/>
            <a:ext cx="3752850" cy="4353798"/>
            <a:chOff x="1207675" y="1387446"/>
            <a:chExt cx="5089216" cy="4807394"/>
          </a:xfrm>
        </p:grpSpPr>
        <p:sp>
          <p:nvSpPr>
            <p:cNvPr id="3" name="Rectangle 2"/>
            <p:cNvSpPr/>
            <p:nvPr/>
          </p:nvSpPr>
          <p:spPr>
            <a:xfrm>
              <a:off x="2833926" y="2793456"/>
              <a:ext cx="1028283" cy="102828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852549" y="2793456"/>
              <a:ext cx="1028283" cy="1028284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833926" y="3835387"/>
              <a:ext cx="1028283" cy="102828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852549" y="3835387"/>
              <a:ext cx="1028283" cy="1028284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1207675" y="1387446"/>
              <a:ext cx="1758482" cy="1694207"/>
            </a:xfrm>
            <a:custGeom>
              <a:avLst/>
              <a:gdLst>
                <a:gd name="T0" fmla="*/ 2134 w 2134"/>
                <a:gd name="T1" fmla="*/ 0 h 2056"/>
                <a:gd name="T2" fmla="*/ 2081 w 2134"/>
                <a:gd name="T3" fmla="*/ 2056 h 2056"/>
                <a:gd name="T4" fmla="*/ 0 w 2134"/>
                <a:gd name="T5" fmla="*/ 2056 h 2056"/>
                <a:gd name="T6" fmla="*/ 141 w 2134"/>
                <a:gd name="T7" fmla="*/ 217 h 2056"/>
                <a:gd name="T8" fmla="*/ 2134 w 2134"/>
                <a:gd name="T9" fmla="*/ 0 h 2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34" h="2056">
                  <a:moveTo>
                    <a:pt x="2134" y="0"/>
                  </a:moveTo>
                  <a:lnTo>
                    <a:pt x="2081" y="2056"/>
                  </a:lnTo>
                  <a:lnTo>
                    <a:pt x="0" y="2056"/>
                  </a:lnTo>
                  <a:lnTo>
                    <a:pt x="141" y="217"/>
                  </a:lnTo>
                  <a:lnTo>
                    <a:pt x="213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itchFamily="34" charset="0"/>
                </a:rPr>
                <a:t>1</a:t>
              </a:r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2922484" y="1387446"/>
              <a:ext cx="580942" cy="2113639"/>
            </a:xfrm>
            <a:custGeom>
              <a:avLst/>
              <a:gdLst>
                <a:gd name="T0" fmla="*/ 53 w 705"/>
                <a:gd name="T1" fmla="*/ 0 h 2565"/>
                <a:gd name="T2" fmla="*/ 705 w 705"/>
                <a:gd name="T3" fmla="*/ 2099 h 2565"/>
                <a:gd name="T4" fmla="*/ 705 w 705"/>
                <a:gd name="T5" fmla="*/ 2565 h 2565"/>
                <a:gd name="T6" fmla="*/ 0 w 705"/>
                <a:gd name="T7" fmla="*/ 2056 h 2565"/>
                <a:gd name="T8" fmla="*/ 53 w 705"/>
                <a:gd name="T9" fmla="*/ 0 h 2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5" h="2565">
                  <a:moveTo>
                    <a:pt x="53" y="0"/>
                  </a:moveTo>
                  <a:lnTo>
                    <a:pt x="705" y="2099"/>
                  </a:lnTo>
                  <a:lnTo>
                    <a:pt x="705" y="2565"/>
                  </a:lnTo>
                  <a:lnTo>
                    <a:pt x="0" y="2056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1207675" y="3081653"/>
              <a:ext cx="2295751" cy="419432"/>
            </a:xfrm>
            <a:custGeom>
              <a:avLst/>
              <a:gdLst>
                <a:gd name="T0" fmla="*/ 0 w 2786"/>
                <a:gd name="T1" fmla="*/ 0 h 509"/>
                <a:gd name="T2" fmla="*/ 2081 w 2786"/>
                <a:gd name="T3" fmla="*/ 0 h 509"/>
                <a:gd name="T4" fmla="*/ 2786 w 2786"/>
                <a:gd name="T5" fmla="*/ 509 h 509"/>
                <a:gd name="T6" fmla="*/ 2433 w 2786"/>
                <a:gd name="T7" fmla="*/ 509 h 509"/>
                <a:gd name="T8" fmla="*/ 0 w 2786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6" h="509">
                  <a:moveTo>
                    <a:pt x="0" y="0"/>
                  </a:moveTo>
                  <a:lnTo>
                    <a:pt x="2081" y="0"/>
                  </a:lnTo>
                  <a:lnTo>
                    <a:pt x="2786" y="509"/>
                  </a:lnTo>
                  <a:lnTo>
                    <a:pt x="2433" y="5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4850717" y="1851375"/>
              <a:ext cx="1142107" cy="1105849"/>
            </a:xfrm>
            <a:custGeom>
              <a:avLst/>
              <a:gdLst>
                <a:gd name="T0" fmla="*/ 0 w 1386"/>
                <a:gd name="T1" fmla="*/ 0 h 1342"/>
                <a:gd name="T2" fmla="*/ 1311 w 1386"/>
                <a:gd name="T3" fmla="*/ 109 h 1342"/>
                <a:gd name="T4" fmla="*/ 1386 w 1386"/>
                <a:gd name="T5" fmla="*/ 1342 h 1342"/>
                <a:gd name="T6" fmla="*/ 0 w 1386"/>
                <a:gd name="T7" fmla="*/ 1342 h 1342"/>
                <a:gd name="T8" fmla="*/ 0 w 1386"/>
                <a:gd name="T9" fmla="*/ 0 h 1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6" h="1342">
                  <a:moveTo>
                    <a:pt x="0" y="0"/>
                  </a:moveTo>
                  <a:lnTo>
                    <a:pt x="1311" y="109"/>
                  </a:lnTo>
                  <a:lnTo>
                    <a:pt x="1386" y="1342"/>
                  </a:lnTo>
                  <a:lnTo>
                    <a:pt x="0" y="13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itchFamily="34" charset="0"/>
                </a:rPr>
                <a:t>2</a:t>
              </a:r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4189844" y="1851375"/>
              <a:ext cx="660873" cy="1649709"/>
            </a:xfrm>
            <a:custGeom>
              <a:avLst/>
              <a:gdLst>
                <a:gd name="T0" fmla="*/ 802 w 802"/>
                <a:gd name="T1" fmla="*/ 0 h 2002"/>
                <a:gd name="T2" fmla="*/ 802 w 802"/>
                <a:gd name="T3" fmla="*/ 1342 h 2002"/>
                <a:gd name="T4" fmla="*/ 0 w 802"/>
                <a:gd name="T5" fmla="*/ 2002 h 2002"/>
                <a:gd name="T6" fmla="*/ 0 w 802"/>
                <a:gd name="T7" fmla="*/ 1634 h 2002"/>
                <a:gd name="T8" fmla="*/ 802 w 802"/>
                <a:gd name="T9" fmla="*/ 0 h 2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2" h="2002">
                  <a:moveTo>
                    <a:pt x="802" y="0"/>
                  </a:moveTo>
                  <a:lnTo>
                    <a:pt x="802" y="1342"/>
                  </a:lnTo>
                  <a:lnTo>
                    <a:pt x="0" y="2002"/>
                  </a:lnTo>
                  <a:lnTo>
                    <a:pt x="0" y="1634"/>
                  </a:lnTo>
                  <a:lnTo>
                    <a:pt x="802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4189844" y="2957224"/>
              <a:ext cx="1802980" cy="543860"/>
            </a:xfrm>
            <a:custGeom>
              <a:avLst/>
              <a:gdLst>
                <a:gd name="T0" fmla="*/ 802 w 2188"/>
                <a:gd name="T1" fmla="*/ 0 h 660"/>
                <a:gd name="T2" fmla="*/ 2188 w 2188"/>
                <a:gd name="T3" fmla="*/ 0 h 660"/>
                <a:gd name="T4" fmla="*/ 358 w 2188"/>
                <a:gd name="T5" fmla="*/ 660 h 660"/>
                <a:gd name="T6" fmla="*/ 0 w 2188"/>
                <a:gd name="T7" fmla="*/ 660 h 660"/>
                <a:gd name="T8" fmla="*/ 802 w 2188"/>
                <a:gd name="T9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8" h="660">
                  <a:moveTo>
                    <a:pt x="802" y="0"/>
                  </a:moveTo>
                  <a:lnTo>
                    <a:pt x="2188" y="0"/>
                  </a:lnTo>
                  <a:lnTo>
                    <a:pt x="358" y="660"/>
                  </a:lnTo>
                  <a:lnTo>
                    <a:pt x="0" y="660"/>
                  </a:lnTo>
                  <a:lnTo>
                    <a:pt x="802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2172616" y="4410814"/>
              <a:ext cx="927859" cy="881713"/>
            </a:xfrm>
            <a:custGeom>
              <a:avLst/>
              <a:gdLst>
                <a:gd name="T0" fmla="*/ 0 w 1126"/>
                <a:gd name="T1" fmla="*/ 0 h 1070"/>
                <a:gd name="T2" fmla="*/ 1126 w 1126"/>
                <a:gd name="T3" fmla="*/ 0 h 1070"/>
                <a:gd name="T4" fmla="*/ 1126 w 1126"/>
                <a:gd name="T5" fmla="*/ 1070 h 1070"/>
                <a:gd name="T6" fmla="*/ 0 w 1126"/>
                <a:gd name="T7" fmla="*/ 1027 h 1070"/>
                <a:gd name="T8" fmla="*/ 0 w 1126"/>
                <a:gd name="T9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6" h="1070">
                  <a:moveTo>
                    <a:pt x="0" y="0"/>
                  </a:moveTo>
                  <a:lnTo>
                    <a:pt x="1126" y="0"/>
                  </a:lnTo>
                  <a:lnTo>
                    <a:pt x="1126" y="1070"/>
                  </a:lnTo>
                  <a:lnTo>
                    <a:pt x="0" y="10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itchFamily="34" charset="0"/>
                </a:rPr>
                <a:t>4</a:t>
              </a:r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3100475" y="4178437"/>
              <a:ext cx="402951" cy="1114089"/>
            </a:xfrm>
            <a:custGeom>
              <a:avLst/>
              <a:gdLst>
                <a:gd name="T0" fmla="*/ 489 w 489"/>
                <a:gd name="T1" fmla="*/ 0 h 1352"/>
                <a:gd name="T2" fmla="*/ 489 w 489"/>
                <a:gd name="T3" fmla="*/ 380 h 1352"/>
                <a:gd name="T4" fmla="*/ 0 w 489"/>
                <a:gd name="T5" fmla="*/ 1352 h 1352"/>
                <a:gd name="T6" fmla="*/ 0 w 489"/>
                <a:gd name="T7" fmla="*/ 282 h 1352"/>
                <a:gd name="T8" fmla="*/ 489 w 489"/>
                <a:gd name="T9" fmla="*/ 0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9" h="1352">
                  <a:moveTo>
                    <a:pt x="489" y="0"/>
                  </a:moveTo>
                  <a:lnTo>
                    <a:pt x="489" y="380"/>
                  </a:lnTo>
                  <a:lnTo>
                    <a:pt x="0" y="1352"/>
                  </a:lnTo>
                  <a:lnTo>
                    <a:pt x="0" y="282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2172616" y="4178437"/>
              <a:ext cx="1330810" cy="232377"/>
            </a:xfrm>
            <a:custGeom>
              <a:avLst/>
              <a:gdLst>
                <a:gd name="T0" fmla="*/ 1214 w 1615"/>
                <a:gd name="T1" fmla="*/ 0 h 282"/>
                <a:gd name="T2" fmla="*/ 1615 w 1615"/>
                <a:gd name="T3" fmla="*/ 0 h 282"/>
                <a:gd name="T4" fmla="*/ 1126 w 1615"/>
                <a:gd name="T5" fmla="*/ 282 h 282"/>
                <a:gd name="T6" fmla="*/ 0 w 1615"/>
                <a:gd name="T7" fmla="*/ 282 h 282"/>
                <a:gd name="T8" fmla="*/ 1214 w 1615"/>
                <a:gd name="T9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5" h="282">
                  <a:moveTo>
                    <a:pt x="1214" y="0"/>
                  </a:moveTo>
                  <a:lnTo>
                    <a:pt x="1615" y="0"/>
                  </a:lnTo>
                  <a:lnTo>
                    <a:pt x="1126" y="282"/>
                  </a:lnTo>
                  <a:lnTo>
                    <a:pt x="0" y="282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 16"/>
            <p:cNvSpPr>
              <a:spLocks/>
            </p:cNvSpPr>
            <p:nvPr/>
          </p:nvSpPr>
          <p:spPr bwMode="auto">
            <a:xfrm>
              <a:off x="4520280" y="4472616"/>
              <a:ext cx="1776611" cy="1722224"/>
            </a:xfrm>
            <a:custGeom>
              <a:avLst/>
              <a:gdLst>
                <a:gd name="T0" fmla="*/ 2156 w 2156"/>
                <a:gd name="T1" fmla="*/ 0 h 2090"/>
                <a:gd name="T2" fmla="*/ 1973 w 2156"/>
                <a:gd name="T3" fmla="*/ 1851 h 2090"/>
                <a:gd name="T4" fmla="*/ 0 w 2156"/>
                <a:gd name="T5" fmla="*/ 2090 h 2090"/>
                <a:gd name="T6" fmla="*/ 0 w 2156"/>
                <a:gd name="T7" fmla="*/ 54 h 2090"/>
                <a:gd name="T8" fmla="*/ 2156 w 2156"/>
                <a:gd name="T9" fmla="*/ 0 h 2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6" h="2090">
                  <a:moveTo>
                    <a:pt x="2156" y="0"/>
                  </a:moveTo>
                  <a:lnTo>
                    <a:pt x="1973" y="1851"/>
                  </a:lnTo>
                  <a:lnTo>
                    <a:pt x="0" y="2090"/>
                  </a:lnTo>
                  <a:lnTo>
                    <a:pt x="0" y="5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itchFamily="34" charset="0"/>
                </a:rPr>
                <a:t>3</a:t>
              </a:r>
            </a:p>
          </p:txBody>
        </p:sp>
        <p:sp>
          <p:nvSpPr>
            <p:cNvPr id="25" name="Freeform 17"/>
            <p:cNvSpPr>
              <a:spLocks/>
            </p:cNvSpPr>
            <p:nvPr/>
          </p:nvSpPr>
          <p:spPr bwMode="auto">
            <a:xfrm>
              <a:off x="4136281" y="4178437"/>
              <a:ext cx="2160610" cy="338677"/>
            </a:xfrm>
            <a:custGeom>
              <a:avLst/>
              <a:gdLst>
                <a:gd name="T0" fmla="*/ 0 w 2622"/>
                <a:gd name="T1" fmla="*/ 0 h 411"/>
                <a:gd name="T2" fmla="*/ 564 w 2622"/>
                <a:gd name="T3" fmla="*/ 0 h 411"/>
                <a:gd name="T4" fmla="*/ 2622 w 2622"/>
                <a:gd name="T5" fmla="*/ 357 h 411"/>
                <a:gd name="T6" fmla="*/ 466 w 2622"/>
                <a:gd name="T7" fmla="*/ 411 h 411"/>
                <a:gd name="T8" fmla="*/ 0 w 2622"/>
                <a:gd name="T9" fmla="*/ 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2" h="411">
                  <a:moveTo>
                    <a:pt x="0" y="0"/>
                  </a:moveTo>
                  <a:lnTo>
                    <a:pt x="564" y="0"/>
                  </a:lnTo>
                  <a:lnTo>
                    <a:pt x="2622" y="357"/>
                  </a:lnTo>
                  <a:lnTo>
                    <a:pt x="466" y="4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auto">
            <a:xfrm>
              <a:off x="4136281" y="4178437"/>
              <a:ext cx="383998" cy="2016403"/>
            </a:xfrm>
            <a:custGeom>
              <a:avLst/>
              <a:gdLst>
                <a:gd name="T0" fmla="*/ 0 w 466"/>
                <a:gd name="T1" fmla="*/ 0 h 2447"/>
                <a:gd name="T2" fmla="*/ 466 w 466"/>
                <a:gd name="T3" fmla="*/ 411 h 2447"/>
                <a:gd name="T4" fmla="*/ 466 w 466"/>
                <a:gd name="T5" fmla="*/ 2447 h 2447"/>
                <a:gd name="T6" fmla="*/ 0 w 466"/>
                <a:gd name="T7" fmla="*/ 357 h 2447"/>
                <a:gd name="T8" fmla="*/ 0 w 466"/>
                <a:gd name="T9" fmla="*/ 0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6" h="2447">
                  <a:moveTo>
                    <a:pt x="0" y="0"/>
                  </a:moveTo>
                  <a:lnTo>
                    <a:pt x="466" y="411"/>
                  </a:lnTo>
                  <a:lnTo>
                    <a:pt x="466" y="2447"/>
                  </a:lnTo>
                  <a:lnTo>
                    <a:pt x="0" y="3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4998041" y="1484079"/>
            <a:ext cx="6396392" cy="866599"/>
            <a:chOff x="8038628" y="1744785"/>
            <a:chExt cx="3456384" cy="1387938"/>
          </a:xfrm>
        </p:grpSpPr>
        <p:sp>
          <p:nvSpPr>
            <p:cNvPr id="130" name="Rectangle 129"/>
            <p:cNvSpPr/>
            <p:nvPr/>
          </p:nvSpPr>
          <p:spPr>
            <a:xfrm>
              <a:off x="8038629" y="2196152"/>
              <a:ext cx="3456383" cy="936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41275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Распечатать таблицы по штатам и кадрам с утвержденной формы № 30  и заполнить их от руки (обратить внимание на закрещенные графы)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038628" y="1744785"/>
              <a:ext cx="3456384" cy="640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41275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1 ШАГ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4998041" y="2533858"/>
            <a:ext cx="6106263" cy="934544"/>
            <a:chOff x="8038628" y="1744785"/>
            <a:chExt cx="3456384" cy="1206005"/>
          </a:xfrm>
        </p:grpSpPr>
        <p:sp>
          <p:nvSpPr>
            <p:cNvPr id="134" name="Rectangle 133"/>
            <p:cNvSpPr/>
            <p:nvPr/>
          </p:nvSpPr>
          <p:spPr>
            <a:xfrm>
              <a:off x="8038630" y="2196153"/>
              <a:ext cx="3262330" cy="754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41275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Ввести данные в </a:t>
              </a:r>
              <a:r>
                <a:rPr lang="ru-RU" altLang="ru-RU" sz="1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Медстат</a:t>
              </a:r>
              <a:r>
                <a:rPr lang="ru-RU" altLang="ru-RU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с заполненных от руки таблиц (внимание на закрещенные графы)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8038628" y="1744785"/>
              <a:ext cx="3456384" cy="51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41275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2 ШАГ</a:t>
              </a: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4998041" y="3629803"/>
            <a:ext cx="6234538" cy="1138167"/>
            <a:chOff x="8038628" y="1744785"/>
            <a:chExt cx="3456384" cy="1614406"/>
          </a:xfrm>
        </p:grpSpPr>
        <p:sp>
          <p:nvSpPr>
            <p:cNvPr id="137" name="Rectangle 136"/>
            <p:cNvSpPr/>
            <p:nvPr/>
          </p:nvSpPr>
          <p:spPr>
            <a:xfrm>
              <a:off x="8038629" y="2196153"/>
              <a:ext cx="3456383" cy="1163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41275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Выгрузить печатную форму с </a:t>
              </a:r>
              <a:r>
                <a:rPr lang="ru-RU" alt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Медстата</a:t>
              </a:r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, распечатать только таблицы по кадрам. Визуально просмотреть и сверить с первоначально заполненным вариантом от руки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8038628" y="1744785"/>
              <a:ext cx="3456384" cy="56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41275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3 ШАГ</a:t>
              </a: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4998041" y="4895979"/>
            <a:ext cx="6106262" cy="925218"/>
            <a:chOff x="8038628" y="1744785"/>
            <a:chExt cx="3456384" cy="1030443"/>
          </a:xfrm>
        </p:grpSpPr>
        <p:sp>
          <p:nvSpPr>
            <p:cNvPr id="140" name="Rectangle 139"/>
            <p:cNvSpPr/>
            <p:nvPr/>
          </p:nvSpPr>
          <p:spPr>
            <a:xfrm>
              <a:off x="8038629" y="2196153"/>
              <a:ext cx="3456383" cy="579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Просмотреть Проверку таблицы 1100 в </a:t>
              </a:r>
              <a:r>
                <a:rPr lang="en-US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Excel</a:t>
              </a:r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 в </a:t>
              </a:r>
              <a:r>
                <a:rPr lang="ru-RU" alt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Медстате</a:t>
              </a:r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, снять контроли, просмотреть их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8038628" y="1744785"/>
              <a:ext cx="3456384" cy="44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41275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4 ШАГ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24686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85DF14E-E64E-4BA6-8B25-ED4D43DA5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733425"/>
            <a:ext cx="3933825" cy="16954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0A5737-D250-4CA1-9425-A3AE80479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654910"/>
            <a:ext cx="6657975" cy="16585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8A5D09-4136-4207-BB8A-6CEDF3B5A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300" y="3420696"/>
            <a:ext cx="5429250" cy="263842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7413AA6-A61E-451A-8638-FA0A714AD9CA}"/>
              </a:ext>
            </a:extLst>
          </p:cNvPr>
          <p:cNvSpPr/>
          <p:nvPr/>
        </p:nvSpPr>
        <p:spPr>
          <a:xfrm>
            <a:off x="7029450" y="917943"/>
            <a:ext cx="2000250" cy="552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2 ШАГ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6FDA858A-EA17-43C9-9256-25CCFE4B10B3}"/>
              </a:ext>
            </a:extLst>
          </p:cNvPr>
          <p:cNvSpPr/>
          <p:nvPr/>
        </p:nvSpPr>
        <p:spPr>
          <a:xfrm>
            <a:off x="685799" y="732205"/>
            <a:ext cx="3067051" cy="57272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3BD4F44-D36C-4B84-A5C2-5C7F7BED29AD}"/>
              </a:ext>
            </a:extLst>
          </p:cNvPr>
          <p:cNvSpPr/>
          <p:nvPr/>
        </p:nvSpPr>
        <p:spPr>
          <a:xfrm>
            <a:off x="3505200" y="2206140"/>
            <a:ext cx="4033839" cy="57272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9F8BE5C-2C0E-47C9-A40A-0B0D72C33B7E}"/>
              </a:ext>
            </a:extLst>
          </p:cNvPr>
          <p:cNvSpPr/>
          <p:nvPr/>
        </p:nvSpPr>
        <p:spPr>
          <a:xfrm>
            <a:off x="7572378" y="2391877"/>
            <a:ext cx="904872" cy="3869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7095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7413AA6-A61E-451A-8638-FA0A714AD9CA}"/>
              </a:ext>
            </a:extLst>
          </p:cNvPr>
          <p:cNvSpPr/>
          <p:nvPr/>
        </p:nvSpPr>
        <p:spPr>
          <a:xfrm>
            <a:off x="6667500" y="1090462"/>
            <a:ext cx="2000250" cy="552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3 ШАГ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4A8CFF-AFC8-4E57-B0F3-BCBFF9C01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917943"/>
            <a:ext cx="3190875" cy="16659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798501-832B-4BB0-956B-8938B6510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8" y="2791855"/>
            <a:ext cx="4286252" cy="29644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BD6EBE-FCA4-46C4-84AC-98FF22937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593" y="2049551"/>
            <a:ext cx="6120908" cy="3717987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21D44378-1E39-410A-9561-92EE6A03F501}"/>
              </a:ext>
            </a:extLst>
          </p:cNvPr>
          <p:cNvSpPr/>
          <p:nvPr/>
        </p:nvSpPr>
        <p:spPr>
          <a:xfrm>
            <a:off x="628652" y="2107406"/>
            <a:ext cx="3124197" cy="3869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99A525A-BF33-492E-AE4E-1D832958D50F}"/>
              </a:ext>
            </a:extLst>
          </p:cNvPr>
          <p:cNvSpPr/>
          <p:nvPr/>
        </p:nvSpPr>
        <p:spPr>
          <a:xfrm>
            <a:off x="3124201" y="3228706"/>
            <a:ext cx="1647823" cy="3869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F22CE5F-DA4C-4FDD-80ED-396AF3234D41}"/>
              </a:ext>
            </a:extLst>
          </p:cNvPr>
          <p:cNvSpPr/>
          <p:nvPr/>
        </p:nvSpPr>
        <p:spPr>
          <a:xfrm>
            <a:off x="838198" y="4052540"/>
            <a:ext cx="2400301" cy="41504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08828FD1-7B64-43C1-B283-4B183185D34D}"/>
              </a:ext>
            </a:extLst>
          </p:cNvPr>
          <p:cNvSpPr/>
          <p:nvPr/>
        </p:nvSpPr>
        <p:spPr>
          <a:xfrm>
            <a:off x="7419978" y="2049551"/>
            <a:ext cx="904872" cy="3869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78D744E6-F405-4C2D-897C-5FF84AC5D5A2}"/>
              </a:ext>
            </a:extLst>
          </p:cNvPr>
          <p:cNvSpPr/>
          <p:nvPr/>
        </p:nvSpPr>
        <p:spPr>
          <a:xfrm>
            <a:off x="5172080" y="2138611"/>
            <a:ext cx="904872" cy="3869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D618AA5-F4B6-4BF0-9320-C2F7DEE40F43}"/>
              </a:ext>
            </a:extLst>
          </p:cNvPr>
          <p:cNvSpPr/>
          <p:nvPr/>
        </p:nvSpPr>
        <p:spPr>
          <a:xfrm>
            <a:off x="3867152" y="4582627"/>
            <a:ext cx="904872" cy="3869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353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038D1E-C1F9-417A-9B66-77D78BAEB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34" y="690113"/>
            <a:ext cx="10834777" cy="549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082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85DF14E-E64E-4BA6-8B25-ED4D43DA5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733425"/>
            <a:ext cx="3933825" cy="16954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0A5737-D250-4CA1-9425-A3AE80479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654910"/>
            <a:ext cx="6657975" cy="16585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8A5D09-4136-4207-BB8A-6CEDF3B5A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300" y="3420696"/>
            <a:ext cx="5429250" cy="263842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7413AA6-A61E-451A-8638-FA0A714AD9CA}"/>
              </a:ext>
            </a:extLst>
          </p:cNvPr>
          <p:cNvSpPr/>
          <p:nvPr/>
        </p:nvSpPr>
        <p:spPr>
          <a:xfrm>
            <a:off x="7029450" y="917943"/>
            <a:ext cx="2000250" cy="552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4 ШАГ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6FDA858A-EA17-43C9-9256-25CCFE4B10B3}"/>
              </a:ext>
            </a:extLst>
          </p:cNvPr>
          <p:cNvSpPr/>
          <p:nvPr/>
        </p:nvSpPr>
        <p:spPr>
          <a:xfrm>
            <a:off x="685799" y="732205"/>
            <a:ext cx="3067051" cy="57272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3BD4F44-D36C-4B84-A5C2-5C7F7BED29AD}"/>
              </a:ext>
            </a:extLst>
          </p:cNvPr>
          <p:cNvSpPr/>
          <p:nvPr/>
        </p:nvSpPr>
        <p:spPr>
          <a:xfrm>
            <a:off x="3505200" y="2206140"/>
            <a:ext cx="4033839" cy="57272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9F8BE5C-2C0E-47C9-A40A-0B0D72C33B7E}"/>
              </a:ext>
            </a:extLst>
          </p:cNvPr>
          <p:cNvSpPr/>
          <p:nvPr/>
        </p:nvSpPr>
        <p:spPr>
          <a:xfrm>
            <a:off x="7572378" y="2391877"/>
            <a:ext cx="904872" cy="3869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78DA246-E17F-4B4D-B5DD-D365F176D057}"/>
              </a:ext>
            </a:extLst>
          </p:cNvPr>
          <p:cNvSpPr/>
          <p:nvPr/>
        </p:nvSpPr>
        <p:spPr>
          <a:xfrm>
            <a:off x="9710739" y="3876676"/>
            <a:ext cx="904872" cy="20955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7AB4FFF-0FCE-4A42-98DA-99FB1D9311A8}"/>
              </a:ext>
            </a:extLst>
          </p:cNvPr>
          <p:cNvSpPr/>
          <p:nvPr/>
        </p:nvSpPr>
        <p:spPr>
          <a:xfrm>
            <a:off x="960452" y="4412516"/>
            <a:ext cx="4322513" cy="552450"/>
          </a:xfrm>
          <a:prstGeom prst="rect">
            <a:avLst/>
          </a:prstGeom>
          <a:solidFill>
            <a:srgbClr val="FEBE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Обязательно делаем проверку табл. в </a:t>
            </a:r>
            <a:r>
              <a:rPr lang="en-US" sz="1600" b="1" dirty="0">
                <a:solidFill>
                  <a:schemeClr val="tx1"/>
                </a:solidFill>
              </a:rPr>
              <a:t>Excel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8271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100FD2-2355-47F9-8C89-218167404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495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85DF14E-E64E-4BA6-8B25-ED4D43DA5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733425"/>
            <a:ext cx="3933825" cy="16954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0A5737-D250-4CA1-9425-A3AE80479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654910"/>
            <a:ext cx="6657975" cy="16585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8A5D09-4136-4207-BB8A-6CEDF3B5A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300" y="3420696"/>
            <a:ext cx="5429250" cy="2638425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6FDA858A-EA17-43C9-9256-25CCFE4B10B3}"/>
              </a:ext>
            </a:extLst>
          </p:cNvPr>
          <p:cNvSpPr/>
          <p:nvPr/>
        </p:nvSpPr>
        <p:spPr>
          <a:xfrm>
            <a:off x="685799" y="732205"/>
            <a:ext cx="3067051" cy="57272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3BD4F44-D36C-4B84-A5C2-5C7F7BED29AD}"/>
              </a:ext>
            </a:extLst>
          </p:cNvPr>
          <p:cNvSpPr/>
          <p:nvPr/>
        </p:nvSpPr>
        <p:spPr>
          <a:xfrm>
            <a:off x="3505200" y="2206140"/>
            <a:ext cx="4033839" cy="57272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9F8BE5C-2C0E-47C9-A40A-0B0D72C33B7E}"/>
              </a:ext>
            </a:extLst>
          </p:cNvPr>
          <p:cNvSpPr/>
          <p:nvPr/>
        </p:nvSpPr>
        <p:spPr>
          <a:xfrm>
            <a:off x="7572378" y="2391877"/>
            <a:ext cx="904872" cy="3869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177189B5-F24B-40A8-B9F2-820BFB0AB6F4}"/>
              </a:ext>
            </a:extLst>
          </p:cNvPr>
          <p:cNvSpPr/>
          <p:nvPr/>
        </p:nvSpPr>
        <p:spPr>
          <a:xfrm>
            <a:off x="9710739" y="3663465"/>
            <a:ext cx="904872" cy="22273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711E5D2-D043-4DEC-95B4-9AF162D6CFDF}"/>
              </a:ext>
            </a:extLst>
          </p:cNvPr>
          <p:cNvSpPr/>
          <p:nvPr/>
        </p:nvSpPr>
        <p:spPr>
          <a:xfrm>
            <a:off x="897623" y="4429126"/>
            <a:ext cx="4093828" cy="920338"/>
          </a:xfrm>
          <a:prstGeom prst="rect">
            <a:avLst/>
          </a:prstGeom>
          <a:solidFill>
            <a:srgbClr val="FEBE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Можно сделать контроль таблицы сразу после ее ввода в </a:t>
            </a:r>
            <a:r>
              <a:rPr lang="ru-RU" sz="1600" b="1" dirty="0" err="1">
                <a:solidFill>
                  <a:schemeClr val="tx1"/>
                </a:solidFill>
              </a:rPr>
              <a:t>Медстате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453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F0AFFB-196B-4983-A852-0B72A345D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D6D4AD5D-24C0-47BB-8603-264F07DB8CBC}"/>
              </a:ext>
            </a:extLst>
          </p:cNvPr>
          <p:cNvSpPr/>
          <p:nvPr/>
        </p:nvSpPr>
        <p:spPr>
          <a:xfrm>
            <a:off x="1504953" y="372577"/>
            <a:ext cx="904872" cy="3869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4020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85F88D-28F0-42EE-A3BB-96F653124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714375"/>
            <a:ext cx="2714625" cy="17715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93E6A4-824B-47CF-985F-3F7CABA18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5" y="2603327"/>
            <a:ext cx="4029075" cy="33815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D804E1-B56C-45AC-9C11-20ABA8EAB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836" y="873164"/>
            <a:ext cx="5589411" cy="5111671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26427120-6A91-4C2B-BE82-AFCC345F51CD}"/>
              </a:ext>
            </a:extLst>
          </p:cNvPr>
          <p:cNvSpPr/>
          <p:nvPr/>
        </p:nvSpPr>
        <p:spPr>
          <a:xfrm>
            <a:off x="3465674" y="3315802"/>
            <a:ext cx="1068225" cy="3869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F32D9271-8F2B-4432-B5C3-409E627D1F33}"/>
              </a:ext>
            </a:extLst>
          </p:cNvPr>
          <p:cNvSpPr/>
          <p:nvPr/>
        </p:nvSpPr>
        <p:spPr>
          <a:xfrm>
            <a:off x="2390775" y="3397984"/>
            <a:ext cx="971550" cy="91684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D6E07B39-515B-40A0-8FED-2D1FEDBF259A}"/>
              </a:ext>
            </a:extLst>
          </p:cNvPr>
          <p:cNvSpPr/>
          <p:nvPr/>
        </p:nvSpPr>
        <p:spPr>
          <a:xfrm>
            <a:off x="942975" y="3236060"/>
            <a:ext cx="1447800" cy="3869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46BF5D5A-D3D2-4F28-ADA5-B19562C91DA3}"/>
              </a:ext>
            </a:extLst>
          </p:cNvPr>
          <p:cNvSpPr/>
          <p:nvPr/>
        </p:nvSpPr>
        <p:spPr>
          <a:xfrm>
            <a:off x="971549" y="714375"/>
            <a:ext cx="1057275" cy="79057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BE030AB-860B-4268-A256-BCA8557FACD5}"/>
              </a:ext>
            </a:extLst>
          </p:cNvPr>
          <p:cNvSpPr/>
          <p:nvPr/>
        </p:nvSpPr>
        <p:spPr>
          <a:xfrm>
            <a:off x="7579205" y="3800213"/>
            <a:ext cx="2772810" cy="1208014"/>
          </a:xfrm>
          <a:prstGeom prst="rect">
            <a:avLst/>
          </a:prstGeom>
          <a:solidFill>
            <a:srgbClr val="FEBE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Нужно снять контроли после ввода всего отчета (выполняются по очереди все контроли по форме 30)</a:t>
            </a:r>
          </a:p>
        </p:txBody>
      </p:sp>
    </p:spTree>
    <p:extLst>
      <p:ext uri="{BB962C8B-B14F-4D97-AF65-F5344CB8AC3E}">
        <p14:creationId xmlns:p14="http://schemas.microsoft.com/office/powerpoint/2010/main" val="41135428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23564E-8166-4947-B62C-D9EDCEA31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78" y="742950"/>
            <a:ext cx="9015022" cy="5286375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3D47B6E6-1C07-4BBE-96C5-38B65783BB71}"/>
              </a:ext>
            </a:extLst>
          </p:cNvPr>
          <p:cNvSpPr/>
          <p:nvPr/>
        </p:nvSpPr>
        <p:spPr>
          <a:xfrm>
            <a:off x="1676400" y="2550810"/>
            <a:ext cx="904872" cy="3869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39ED35D3-570D-4895-8BDB-53F2F1096E58}"/>
              </a:ext>
            </a:extLst>
          </p:cNvPr>
          <p:cNvSpPr/>
          <p:nvPr/>
        </p:nvSpPr>
        <p:spPr>
          <a:xfrm>
            <a:off x="1676400" y="4945678"/>
            <a:ext cx="904872" cy="3869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612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01F726-5DA1-42ED-8CC2-346E5E23B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70" y="638355"/>
            <a:ext cx="10800272" cy="558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46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FF099A-CA02-4CBB-8EA2-616F630F2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55" y="672860"/>
            <a:ext cx="10886536" cy="554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37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1FDE00-410F-4A94-A361-8A16B6B65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72" y="707366"/>
            <a:ext cx="10739886" cy="539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140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cNYxotiT7.zE6wTGMPEag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26231</TotalTime>
  <Words>7395</Words>
  <Application>Microsoft Office PowerPoint</Application>
  <PresentationFormat>Широкоэкранный</PresentationFormat>
  <Paragraphs>2905</Paragraphs>
  <Slides>65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65</vt:i4>
      </vt:variant>
    </vt:vector>
  </HeadingPairs>
  <TitlesOfParts>
    <vt:vector size="74" baseType="lpstr">
      <vt:lpstr>Arial</vt:lpstr>
      <vt:lpstr>Calibri</vt:lpstr>
      <vt:lpstr>Courier New</vt:lpstr>
      <vt:lpstr>Garamond</vt:lpstr>
      <vt:lpstr>Times New Roman</vt:lpstr>
      <vt:lpstr>TimesNewRomanPSMT</vt:lpstr>
      <vt:lpstr>Натуральные материалы</vt:lpstr>
      <vt:lpstr>think-cell Slide</vt:lpstr>
      <vt:lpstr>Document</vt:lpstr>
      <vt:lpstr>Форма № 30 «Сведения о деятельности медицинской организации»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БЕЗ ОШИБОК заполнить таблицы по кадрам в Медстате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Форма № 30 «Сведения о деятельности медицинской организации»</dc:title>
  <dc:creator>Пользователь</dc:creator>
  <cp:lastModifiedBy>Пользователь</cp:lastModifiedBy>
  <cp:revision>267</cp:revision>
  <cp:lastPrinted>2024-12-26T09:28:24Z</cp:lastPrinted>
  <dcterms:created xsi:type="dcterms:W3CDTF">2023-09-25T12:55:23Z</dcterms:created>
  <dcterms:modified xsi:type="dcterms:W3CDTF">2024-12-27T13:05:57Z</dcterms:modified>
</cp:coreProperties>
</file>